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76" r:id="rId1"/>
  </p:sldMasterIdLst>
  <p:notesMasterIdLst>
    <p:notesMasterId r:id="rId23"/>
  </p:notesMasterIdLst>
  <p:sldIdLst>
    <p:sldId id="257" r:id="rId2"/>
    <p:sldId id="256" r:id="rId3"/>
    <p:sldId id="279" r:id="rId4"/>
    <p:sldId id="278" r:id="rId5"/>
    <p:sldId id="258" r:id="rId6"/>
    <p:sldId id="259" r:id="rId7"/>
    <p:sldId id="289" r:id="rId8"/>
    <p:sldId id="260" r:id="rId9"/>
    <p:sldId id="288" r:id="rId10"/>
    <p:sldId id="261" r:id="rId11"/>
    <p:sldId id="281" r:id="rId12"/>
    <p:sldId id="263" r:id="rId13"/>
    <p:sldId id="266" r:id="rId14"/>
    <p:sldId id="285" r:id="rId15"/>
    <p:sldId id="287" r:id="rId16"/>
    <p:sldId id="283" r:id="rId17"/>
    <p:sldId id="284" r:id="rId18"/>
    <p:sldId id="291" r:id="rId19"/>
    <p:sldId id="273" r:id="rId20"/>
    <p:sldId id="282" r:id="rId21"/>
    <p:sldId id="274" r:id="rId22"/>
  </p:sldIdLst>
  <p:sldSz cx="9144000" cy="5143500" type="screen16x9"/>
  <p:notesSz cx="6858000" cy="9144000"/>
  <p:embeddedFontLst>
    <p:embeddedFont>
      <p:font typeface="Amasis MT Pro Black" panose="02040A04050005020304" pitchFamily="18" charset="0"/>
      <p:bold r:id="rId24"/>
      <p:boldItalic r:id="rId25"/>
    </p:embeddedFont>
    <p:embeddedFont>
      <p:font typeface="Amasis MT Pro Medium" panose="02040604050005020304" pitchFamily="18" charset="0"/>
      <p:regular r:id="rId26"/>
      <p:italic r:id="rId27"/>
    </p:embeddedFont>
    <p:embeddedFont>
      <p:font typeface="Calisto MT" panose="02040603050505030304" pitchFamily="18" charset="0"/>
      <p:regular r:id="rId28"/>
      <p:bold r:id="rId29"/>
      <p:italic r:id="rId30"/>
      <p:boldItalic r:id="rId31"/>
    </p:embeddedFont>
    <p:embeddedFont>
      <p:font typeface="Cambria Math" panose="02040503050406030204" pitchFamily="18" charset="0"/>
      <p:regular r:id="rId32"/>
    </p:embeddedFont>
    <p:embeddedFont>
      <p:font typeface="Century Gothic" panose="020B0502020202020204" pitchFamily="34" charset="0"/>
      <p:regular r:id="rId33"/>
      <p:bold r:id="rId34"/>
      <p:italic r:id="rId35"/>
      <p:boldItalic r:id="rId36"/>
    </p:embeddedFont>
    <p:embeddedFont>
      <p:font typeface="Footlight MT Light" panose="0204060206030A020304" pitchFamily="18" charset="0"/>
      <p:regular r:id="rId37"/>
    </p:embeddedFont>
    <p:embeddedFont>
      <p:font typeface="Wingdings 3" panose="05040102010807070707" pitchFamily="18" charset="2"/>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64"/>
    <a:srgbClr val="7F98F4"/>
    <a:srgbClr val="473267"/>
    <a:srgbClr val="FB9BDD"/>
    <a:srgbClr val="8457C1"/>
    <a:srgbClr val="8991DF"/>
    <a:srgbClr val="FA878B"/>
    <a:srgbClr val="73316B"/>
    <a:srgbClr val="576CC5"/>
    <a:srgbClr val="D9F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11" autoAdjust="0"/>
  </p:normalViewPr>
  <p:slideViewPr>
    <p:cSldViewPr snapToGrid="0">
      <p:cViewPr varScale="1">
        <p:scale>
          <a:sx n="115" d="100"/>
          <a:sy n="115" d="100"/>
        </p:scale>
        <p:origin x="51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1988E4-1332-47C7-8A47-E581A91F12B6}"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C00BF8A4-211F-427E-8E6E-0E609C28F56D}">
      <dgm:prSet/>
      <dgm:spPr/>
      <dgm:t>
        <a:bodyPr/>
        <a:lstStyle/>
        <a:p>
          <a:r>
            <a:rPr lang="en-GB" dirty="0">
              <a:latin typeface="Amasis MT Pro Medium" panose="02040604050005020304" pitchFamily="18" charset="0"/>
            </a:rPr>
            <a:t>Ravi Kumar </a:t>
          </a:r>
          <a:r>
            <a:rPr lang="en-GB" dirty="0" err="1">
              <a:latin typeface="Amasis MT Pro Medium" panose="02040604050005020304" pitchFamily="18" charset="0"/>
            </a:rPr>
            <a:t>Gupt</a:t>
          </a:r>
          <a:r>
            <a:rPr lang="en-GB" dirty="0">
              <a:latin typeface="Amasis MT Pro Medium" panose="02040604050005020304" pitchFamily="18" charset="0"/>
            </a:rPr>
            <a:t>                1909005371037</a:t>
          </a:r>
          <a:endParaRPr lang="en-US" dirty="0">
            <a:latin typeface="Amasis MT Pro Medium" panose="02040604050005020304" pitchFamily="18" charset="0"/>
          </a:endParaRPr>
        </a:p>
      </dgm:t>
    </dgm:pt>
    <dgm:pt modelId="{B139314C-FBCC-401F-934A-FAED54E8EF99}" type="parTrans" cxnId="{20D56F21-DE73-4F08-8D63-61BF89445798}">
      <dgm:prSet/>
      <dgm:spPr/>
      <dgm:t>
        <a:bodyPr/>
        <a:lstStyle/>
        <a:p>
          <a:endParaRPr lang="en-US"/>
        </a:p>
      </dgm:t>
    </dgm:pt>
    <dgm:pt modelId="{BA681D0A-F54F-48BE-9EC1-2A9037C1E679}" type="sibTrans" cxnId="{20D56F21-DE73-4F08-8D63-61BF89445798}">
      <dgm:prSet/>
      <dgm:spPr/>
      <dgm:t>
        <a:bodyPr/>
        <a:lstStyle/>
        <a:p>
          <a:endParaRPr lang="en-US"/>
        </a:p>
      </dgm:t>
    </dgm:pt>
    <dgm:pt modelId="{54AB77C0-4F4E-4195-8885-DB7BAD3E6ABE}">
      <dgm:prSet/>
      <dgm:spPr/>
      <dgm:t>
        <a:bodyPr/>
        <a:lstStyle/>
        <a:p>
          <a:r>
            <a:rPr lang="en-GB" dirty="0">
              <a:latin typeface="Amasis MT Pro Medium" panose="02040604050005020304" pitchFamily="18" charset="0"/>
            </a:rPr>
            <a:t>Riya  </a:t>
          </a:r>
        </a:p>
        <a:p>
          <a:r>
            <a:rPr lang="en-GB" dirty="0">
              <a:latin typeface="Amasis MT Pro Medium" panose="02040604050005020304" pitchFamily="18" charset="0"/>
            </a:rPr>
            <a:t>Dixit 1909005371041</a:t>
          </a:r>
          <a:endParaRPr lang="en-US" dirty="0">
            <a:latin typeface="Amasis MT Pro Medium" panose="02040604050005020304" pitchFamily="18" charset="0"/>
          </a:endParaRPr>
        </a:p>
      </dgm:t>
    </dgm:pt>
    <dgm:pt modelId="{4DCD116E-055A-40C8-ABB2-75538A821D14}" type="parTrans" cxnId="{4A571D4D-1F82-42BF-92B6-CB31A68744DC}">
      <dgm:prSet/>
      <dgm:spPr/>
      <dgm:t>
        <a:bodyPr/>
        <a:lstStyle/>
        <a:p>
          <a:endParaRPr lang="en-US"/>
        </a:p>
      </dgm:t>
    </dgm:pt>
    <dgm:pt modelId="{1467D62F-BC05-4A23-B6F0-10EBA5EBB9F2}" type="sibTrans" cxnId="{4A571D4D-1F82-42BF-92B6-CB31A68744DC}">
      <dgm:prSet/>
      <dgm:spPr/>
      <dgm:t>
        <a:bodyPr/>
        <a:lstStyle/>
        <a:p>
          <a:endParaRPr lang="en-US"/>
        </a:p>
      </dgm:t>
    </dgm:pt>
    <dgm:pt modelId="{780356D5-3E8F-401D-9D6E-29259EF1C662}">
      <dgm:prSet/>
      <dgm:spPr/>
      <dgm:t>
        <a:bodyPr/>
        <a:lstStyle/>
        <a:p>
          <a:r>
            <a:rPr lang="en-GB" dirty="0">
              <a:latin typeface="Amasis MT Pro Medium" panose="02040604050005020304" pitchFamily="18" charset="0"/>
            </a:rPr>
            <a:t>Rishabh Kumar Singh      1909005371039</a:t>
          </a:r>
          <a:endParaRPr lang="en-US" dirty="0">
            <a:latin typeface="Amasis MT Pro Medium" panose="02040604050005020304" pitchFamily="18" charset="0"/>
          </a:endParaRPr>
        </a:p>
      </dgm:t>
    </dgm:pt>
    <dgm:pt modelId="{00E05B37-BE0E-4614-96C3-6AC51AC98965}" type="parTrans" cxnId="{CF9AC6CC-8A1C-4A7E-A753-366DAD9264A0}">
      <dgm:prSet/>
      <dgm:spPr/>
      <dgm:t>
        <a:bodyPr/>
        <a:lstStyle/>
        <a:p>
          <a:endParaRPr lang="en-IN"/>
        </a:p>
      </dgm:t>
    </dgm:pt>
    <dgm:pt modelId="{50DC8E23-42E5-4792-A5B1-24E3BD28C630}" type="sibTrans" cxnId="{CF9AC6CC-8A1C-4A7E-A753-366DAD9264A0}">
      <dgm:prSet/>
      <dgm:spPr/>
      <dgm:t>
        <a:bodyPr/>
        <a:lstStyle/>
        <a:p>
          <a:endParaRPr lang="en-IN"/>
        </a:p>
      </dgm:t>
    </dgm:pt>
    <dgm:pt modelId="{F83A4E83-AA54-4BA7-9E9B-4755FA70C912}" type="pres">
      <dgm:prSet presAssocID="{681988E4-1332-47C7-8A47-E581A91F12B6}" presName="hierChild1" presStyleCnt="0">
        <dgm:presLayoutVars>
          <dgm:chPref val="1"/>
          <dgm:dir/>
          <dgm:animOne val="branch"/>
          <dgm:animLvl val="lvl"/>
          <dgm:resizeHandles/>
        </dgm:presLayoutVars>
      </dgm:prSet>
      <dgm:spPr/>
    </dgm:pt>
    <dgm:pt modelId="{8756BD5A-C6E2-45B2-97CB-FD96014CDE01}" type="pres">
      <dgm:prSet presAssocID="{C00BF8A4-211F-427E-8E6E-0E609C28F56D}" presName="hierRoot1" presStyleCnt="0"/>
      <dgm:spPr/>
    </dgm:pt>
    <dgm:pt modelId="{E87890E4-4CB4-4FB4-857A-1E2343076085}" type="pres">
      <dgm:prSet presAssocID="{C00BF8A4-211F-427E-8E6E-0E609C28F56D}" presName="composite" presStyleCnt="0"/>
      <dgm:spPr/>
    </dgm:pt>
    <dgm:pt modelId="{D021F258-8951-4714-97CE-8CFECBEBAFB2}" type="pres">
      <dgm:prSet presAssocID="{C00BF8A4-211F-427E-8E6E-0E609C28F56D}" presName="background" presStyleLbl="node0" presStyleIdx="0" presStyleCnt="3"/>
      <dgm:spPr>
        <a:solidFill>
          <a:srgbClr val="3168B1"/>
        </a:solidFill>
        <a:ln>
          <a:solidFill>
            <a:srgbClr val="3168B1"/>
          </a:solidFill>
        </a:ln>
      </dgm:spPr>
    </dgm:pt>
    <dgm:pt modelId="{0E4CBC7A-D30A-4CE5-9544-8340B84BB4D0}" type="pres">
      <dgm:prSet presAssocID="{C00BF8A4-211F-427E-8E6E-0E609C28F56D}" presName="text" presStyleLbl="fgAcc0" presStyleIdx="0" presStyleCnt="3" custLinFactX="16499" custLinFactNeighborX="100000" custLinFactNeighborY="4441">
        <dgm:presLayoutVars>
          <dgm:chPref val="3"/>
        </dgm:presLayoutVars>
      </dgm:prSet>
      <dgm:spPr/>
    </dgm:pt>
    <dgm:pt modelId="{3C47B401-39C6-413E-8AB6-12F8F830A1FD}" type="pres">
      <dgm:prSet presAssocID="{C00BF8A4-211F-427E-8E6E-0E609C28F56D}" presName="hierChild2" presStyleCnt="0"/>
      <dgm:spPr/>
    </dgm:pt>
    <dgm:pt modelId="{EB8BFB73-3B88-45A5-9AD7-B9AC36682F09}" type="pres">
      <dgm:prSet presAssocID="{54AB77C0-4F4E-4195-8885-DB7BAD3E6ABE}" presName="hierRoot1" presStyleCnt="0"/>
      <dgm:spPr/>
    </dgm:pt>
    <dgm:pt modelId="{B4CAD79A-4EF3-4F66-9456-58BA6E1D6C89}" type="pres">
      <dgm:prSet presAssocID="{54AB77C0-4F4E-4195-8885-DB7BAD3E6ABE}" presName="composite" presStyleCnt="0"/>
      <dgm:spPr/>
    </dgm:pt>
    <dgm:pt modelId="{9D7726A0-30C0-4CA1-89FB-59DA75B7A734}" type="pres">
      <dgm:prSet presAssocID="{54AB77C0-4F4E-4195-8885-DB7BAD3E6ABE}" presName="background" presStyleLbl="node0" presStyleIdx="1" presStyleCnt="3"/>
      <dgm:spPr>
        <a:solidFill>
          <a:srgbClr val="3168B1"/>
        </a:solidFill>
        <a:ln>
          <a:solidFill>
            <a:srgbClr val="3168B1"/>
          </a:solidFill>
        </a:ln>
      </dgm:spPr>
    </dgm:pt>
    <dgm:pt modelId="{159D7947-308B-467E-87AB-4E92BC205A8F}" type="pres">
      <dgm:prSet presAssocID="{54AB77C0-4F4E-4195-8885-DB7BAD3E6ABE}" presName="text" presStyleLbl="fgAcc0" presStyleIdx="1" presStyleCnt="3" custLinFactX="21132" custLinFactNeighborX="100000" custLinFactNeighborY="3782">
        <dgm:presLayoutVars>
          <dgm:chPref val="3"/>
        </dgm:presLayoutVars>
      </dgm:prSet>
      <dgm:spPr/>
    </dgm:pt>
    <dgm:pt modelId="{5831EBD2-AFDF-48DA-BA3B-745A4137DBE5}" type="pres">
      <dgm:prSet presAssocID="{54AB77C0-4F4E-4195-8885-DB7BAD3E6ABE}" presName="hierChild2" presStyleCnt="0"/>
      <dgm:spPr/>
    </dgm:pt>
    <dgm:pt modelId="{94DF1C4B-9691-483D-BE9E-18BB46425F41}" type="pres">
      <dgm:prSet presAssocID="{780356D5-3E8F-401D-9D6E-29259EF1C662}" presName="hierRoot1" presStyleCnt="0"/>
      <dgm:spPr/>
    </dgm:pt>
    <dgm:pt modelId="{8A5C6675-16E3-4D09-8C5B-BC0725D9A5FF}" type="pres">
      <dgm:prSet presAssocID="{780356D5-3E8F-401D-9D6E-29259EF1C662}" presName="composite" presStyleCnt="0"/>
      <dgm:spPr/>
    </dgm:pt>
    <dgm:pt modelId="{5022F6B8-FD82-4DA5-BF64-85261E91EE24}" type="pres">
      <dgm:prSet presAssocID="{780356D5-3E8F-401D-9D6E-29259EF1C662}" presName="background" presStyleLbl="node0" presStyleIdx="2" presStyleCnt="3"/>
      <dgm:spPr>
        <a:solidFill>
          <a:srgbClr val="3168B1"/>
        </a:solidFill>
        <a:ln>
          <a:solidFill>
            <a:srgbClr val="3168B1"/>
          </a:solidFill>
        </a:ln>
      </dgm:spPr>
    </dgm:pt>
    <dgm:pt modelId="{6BC3B7CD-EF1F-4DE9-A7B9-D40258302C78}" type="pres">
      <dgm:prSet presAssocID="{780356D5-3E8F-401D-9D6E-29259EF1C662}" presName="text" presStyleLbl="fgAcc0" presStyleIdx="2" presStyleCnt="3" custLinFactX="-100000" custLinFactNeighborX="-152361" custLinFactNeighborY="4224">
        <dgm:presLayoutVars>
          <dgm:chPref val="3"/>
        </dgm:presLayoutVars>
      </dgm:prSet>
      <dgm:spPr/>
    </dgm:pt>
    <dgm:pt modelId="{F7E9EF4F-C5EC-4EFB-A31C-80DA5100F146}" type="pres">
      <dgm:prSet presAssocID="{780356D5-3E8F-401D-9D6E-29259EF1C662}" presName="hierChild2" presStyleCnt="0"/>
      <dgm:spPr/>
    </dgm:pt>
  </dgm:ptLst>
  <dgm:cxnLst>
    <dgm:cxn modelId="{6158EA15-E0D5-4657-A931-3F7B48B3CB0D}" type="presOf" srcId="{780356D5-3E8F-401D-9D6E-29259EF1C662}" destId="{6BC3B7CD-EF1F-4DE9-A7B9-D40258302C78}" srcOrd="0" destOrd="0" presId="urn:microsoft.com/office/officeart/2005/8/layout/hierarchy1"/>
    <dgm:cxn modelId="{89B5971B-D7A8-42A9-9039-1EE955456EE4}" type="presOf" srcId="{C00BF8A4-211F-427E-8E6E-0E609C28F56D}" destId="{0E4CBC7A-D30A-4CE5-9544-8340B84BB4D0}" srcOrd="0" destOrd="0" presId="urn:microsoft.com/office/officeart/2005/8/layout/hierarchy1"/>
    <dgm:cxn modelId="{20D56F21-DE73-4F08-8D63-61BF89445798}" srcId="{681988E4-1332-47C7-8A47-E581A91F12B6}" destId="{C00BF8A4-211F-427E-8E6E-0E609C28F56D}" srcOrd="0" destOrd="0" parTransId="{B139314C-FBCC-401F-934A-FAED54E8EF99}" sibTransId="{BA681D0A-F54F-48BE-9EC1-2A9037C1E679}"/>
    <dgm:cxn modelId="{46110F2C-6718-4BE7-960A-64913880ECBB}" type="presOf" srcId="{54AB77C0-4F4E-4195-8885-DB7BAD3E6ABE}" destId="{159D7947-308B-467E-87AB-4E92BC205A8F}" srcOrd="0" destOrd="0" presId="urn:microsoft.com/office/officeart/2005/8/layout/hierarchy1"/>
    <dgm:cxn modelId="{A0042640-D5E7-409F-BB4E-755DE6BDA8F9}" type="presOf" srcId="{681988E4-1332-47C7-8A47-E581A91F12B6}" destId="{F83A4E83-AA54-4BA7-9E9B-4755FA70C912}" srcOrd="0" destOrd="0" presId="urn:microsoft.com/office/officeart/2005/8/layout/hierarchy1"/>
    <dgm:cxn modelId="{4A571D4D-1F82-42BF-92B6-CB31A68744DC}" srcId="{681988E4-1332-47C7-8A47-E581A91F12B6}" destId="{54AB77C0-4F4E-4195-8885-DB7BAD3E6ABE}" srcOrd="1" destOrd="0" parTransId="{4DCD116E-055A-40C8-ABB2-75538A821D14}" sibTransId="{1467D62F-BC05-4A23-B6F0-10EBA5EBB9F2}"/>
    <dgm:cxn modelId="{CF9AC6CC-8A1C-4A7E-A753-366DAD9264A0}" srcId="{681988E4-1332-47C7-8A47-E581A91F12B6}" destId="{780356D5-3E8F-401D-9D6E-29259EF1C662}" srcOrd="2" destOrd="0" parTransId="{00E05B37-BE0E-4614-96C3-6AC51AC98965}" sibTransId="{50DC8E23-42E5-4792-A5B1-24E3BD28C630}"/>
    <dgm:cxn modelId="{EB5038DD-42F6-4E9A-93C6-638A5AFEB0A4}" type="presParOf" srcId="{F83A4E83-AA54-4BA7-9E9B-4755FA70C912}" destId="{8756BD5A-C6E2-45B2-97CB-FD96014CDE01}" srcOrd="0" destOrd="0" presId="urn:microsoft.com/office/officeart/2005/8/layout/hierarchy1"/>
    <dgm:cxn modelId="{62FE48D6-99E3-43A7-932A-CDACD7AF11E6}" type="presParOf" srcId="{8756BD5A-C6E2-45B2-97CB-FD96014CDE01}" destId="{E87890E4-4CB4-4FB4-857A-1E2343076085}" srcOrd="0" destOrd="0" presId="urn:microsoft.com/office/officeart/2005/8/layout/hierarchy1"/>
    <dgm:cxn modelId="{4BBCBA0B-11A8-4C3D-A79C-D69162FB5529}" type="presParOf" srcId="{E87890E4-4CB4-4FB4-857A-1E2343076085}" destId="{D021F258-8951-4714-97CE-8CFECBEBAFB2}" srcOrd="0" destOrd="0" presId="urn:microsoft.com/office/officeart/2005/8/layout/hierarchy1"/>
    <dgm:cxn modelId="{942123D5-D149-4173-8AD9-9387CF821CD8}" type="presParOf" srcId="{E87890E4-4CB4-4FB4-857A-1E2343076085}" destId="{0E4CBC7A-D30A-4CE5-9544-8340B84BB4D0}" srcOrd="1" destOrd="0" presId="urn:microsoft.com/office/officeart/2005/8/layout/hierarchy1"/>
    <dgm:cxn modelId="{19C48A3E-F313-45EE-8944-3FE16A9A3DC7}" type="presParOf" srcId="{8756BD5A-C6E2-45B2-97CB-FD96014CDE01}" destId="{3C47B401-39C6-413E-8AB6-12F8F830A1FD}" srcOrd="1" destOrd="0" presId="urn:microsoft.com/office/officeart/2005/8/layout/hierarchy1"/>
    <dgm:cxn modelId="{AA554052-46E1-4603-9E38-A3D0E21BC226}" type="presParOf" srcId="{F83A4E83-AA54-4BA7-9E9B-4755FA70C912}" destId="{EB8BFB73-3B88-45A5-9AD7-B9AC36682F09}" srcOrd="1" destOrd="0" presId="urn:microsoft.com/office/officeart/2005/8/layout/hierarchy1"/>
    <dgm:cxn modelId="{225AF806-1009-451B-9AB0-3738CEA77E91}" type="presParOf" srcId="{EB8BFB73-3B88-45A5-9AD7-B9AC36682F09}" destId="{B4CAD79A-4EF3-4F66-9456-58BA6E1D6C89}" srcOrd="0" destOrd="0" presId="urn:microsoft.com/office/officeart/2005/8/layout/hierarchy1"/>
    <dgm:cxn modelId="{60877355-738E-489D-8637-93642B0531A1}" type="presParOf" srcId="{B4CAD79A-4EF3-4F66-9456-58BA6E1D6C89}" destId="{9D7726A0-30C0-4CA1-89FB-59DA75B7A734}" srcOrd="0" destOrd="0" presId="urn:microsoft.com/office/officeart/2005/8/layout/hierarchy1"/>
    <dgm:cxn modelId="{CB0AE885-4738-45A6-BBC6-A5DE5C3900E4}" type="presParOf" srcId="{B4CAD79A-4EF3-4F66-9456-58BA6E1D6C89}" destId="{159D7947-308B-467E-87AB-4E92BC205A8F}" srcOrd="1" destOrd="0" presId="urn:microsoft.com/office/officeart/2005/8/layout/hierarchy1"/>
    <dgm:cxn modelId="{7C7DAD61-53D4-46C0-921F-3AA01524C5ED}" type="presParOf" srcId="{EB8BFB73-3B88-45A5-9AD7-B9AC36682F09}" destId="{5831EBD2-AFDF-48DA-BA3B-745A4137DBE5}" srcOrd="1" destOrd="0" presId="urn:microsoft.com/office/officeart/2005/8/layout/hierarchy1"/>
    <dgm:cxn modelId="{85500602-B9B9-40B8-9ACB-5603C97861EE}" type="presParOf" srcId="{F83A4E83-AA54-4BA7-9E9B-4755FA70C912}" destId="{94DF1C4B-9691-483D-BE9E-18BB46425F41}" srcOrd="2" destOrd="0" presId="urn:microsoft.com/office/officeart/2005/8/layout/hierarchy1"/>
    <dgm:cxn modelId="{B11955F5-EEF9-41E6-9EED-2B2713618879}" type="presParOf" srcId="{94DF1C4B-9691-483D-BE9E-18BB46425F41}" destId="{8A5C6675-16E3-4D09-8C5B-BC0725D9A5FF}" srcOrd="0" destOrd="0" presId="urn:microsoft.com/office/officeart/2005/8/layout/hierarchy1"/>
    <dgm:cxn modelId="{782262F0-DA06-4F2B-9D3E-4C7A7267AA5A}" type="presParOf" srcId="{8A5C6675-16E3-4D09-8C5B-BC0725D9A5FF}" destId="{5022F6B8-FD82-4DA5-BF64-85261E91EE24}" srcOrd="0" destOrd="0" presId="urn:microsoft.com/office/officeart/2005/8/layout/hierarchy1"/>
    <dgm:cxn modelId="{9841464C-25D8-4713-BB18-A9AA2D8363DD}" type="presParOf" srcId="{8A5C6675-16E3-4D09-8C5B-BC0725D9A5FF}" destId="{6BC3B7CD-EF1F-4DE9-A7B9-D40258302C78}" srcOrd="1" destOrd="0" presId="urn:microsoft.com/office/officeart/2005/8/layout/hierarchy1"/>
    <dgm:cxn modelId="{603B2B67-E1C9-4760-8CE8-16004FE026C8}" type="presParOf" srcId="{94DF1C4B-9691-483D-BE9E-18BB46425F41}" destId="{F7E9EF4F-C5EC-4EFB-A31C-80DA5100F146}"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6F46A2-AA92-49FB-A034-47FDB6EDB4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B59D3BA-3F40-44DF-93F7-7641233FF055}">
      <dgm:prSet custT="1"/>
      <dgm:spPr/>
      <dgm:t>
        <a:bodyPr/>
        <a:lstStyle/>
        <a:p>
          <a:r>
            <a:rPr lang="en-GB" sz="2800" b="0" i="0" dirty="0">
              <a:latin typeface="Cambria Math" panose="02040503050406030204" pitchFamily="18" charset="0"/>
              <a:ea typeface="Cambria Math" panose="02040503050406030204" pitchFamily="18" charset="0"/>
            </a:rPr>
            <a:t>TensorFlow</a:t>
          </a:r>
          <a:endParaRPr lang="en-US" sz="2800" dirty="0">
            <a:latin typeface="Cambria Math" panose="02040503050406030204" pitchFamily="18" charset="0"/>
            <a:ea typeface="Cambria Math" panose="02040503050406030204" pitchFamily="18" charset="0"/>
          </a:endParaRPr>
        </a:p>
      </dgm:t>
    </dgm:pt>
    <dgm:pt modelId="{970A7EF7-80EF-4622-AED9-0160BFD195C1}" type="parTrans" cxnId="{00D40225-2A87-4893-89E2-6C84882BB70B}">
      <dgm:prSet/>
      <dgm:spPr/>
      <dgm:t>
        <a:bodyPr/>
        <a:lstStyle/>
        <a:p>
          <a:endParaRPr lang="en-US"/>
        </a:p>
      </dgm:t>
    </dgm:pt>
    <dgm:pt modelId="{639D9DC8-1114-477C-A619-A891E5F7974A}" type="sibTrans" cxnId="{00D40225-2A87-4893-89E2-6C84882BB70B}">
      <dgm:prSet/>
      <dgm:spPr/>
      <dgm:t>
        <a:bodyPr/>
        <a:lstStyle/>
        <a:p>
          <a:endParaRPr lang="en-US"/>
        </a:p>
      </dgm:t>
    </dgm:pt>
    <dgm:pt modelId="{C09F3451-6A04-4F47-9F62-035FCB04394B}">
      <dgm:prSet custT="1"/>
      <dgm:spPr/>
      <dgm:t>
        <a:bodyPr/>
        <a:lstStyle/>
        <a:p>
          <a:r>
            <a:rPr lang="en-GB" sz="3200" b="0" i="0" dirty="0">
              <a:latin typeface="Cambria Math" panose="02040503050406030204" pitchFamily="18" charset="0"/>
              <a:ea typeface="Cambria Math" panose="02040503050406030204" pitchFamily="18" charset="0"/>
            </a:rPr>
            <a:t>Ml5.js</a:t>
          </a:r>
          <a:endParaRPr lang="en-US" sz="3200" dirty="0">
            <a:latin typeface="Cambria Math" panose="02040503050406030204" pitchFamily="18" charset="0"/>
            <a:ea typeface="Cambria Math" panose="02040503050406030204" pitchFamily="18" charset="0"/>
          </a:endParaRPr>
        </a:p>
      </dgm:t>
    </dgm:pt>
    <dgm:pt modelId="{F2925AD5-CB8F-4CED-B51B-450239B50767}" type="parTrans" cxnId="{6DBD6D25-3320-43F6-A909-9257932D9A21}">
      <dgm:prSet/>
      <dgm:spPr/>
      <dgm:t>
        <a:bodyPr/>
        <a:lstStyle/>
        <a:p>
          <a:endParaRPr lang="en-US"/>
        </a:p>
      </dgm:t>
    </dgm:pt>
    <dgm:pt modelId="{A0A6E071-A7EF-4D5C-A2B6-01165AFEA86A}" type="sibTrans" cxnId="{6DBD6D25-3320-43F6-A909-9257932D9A21}">
      <dgm:prSet/>
      <dgm:spPr/>
      <dgm:t>
        <a:bodyPr/>
        <a:lstStyle/>
        <a:p>
          <a:endParaRPr lang="en-US"/>
        </a:p>
      </dgm:t>
    </dgm:pt>
    <dgm:pt modelId="{D647901C-78F6-48F5-97AB-FC05546EC3C6}">
      <dgm:prSet custT="1"/>
      <dgm:spPr/>
      <dgm:t>
        <a:bodyPr/>
        <a:lstStyle/>
        <a:p>
          <a:r>
            <a:rPr lang="en-GB" sz="3200" b="0" i="0" dirty="0">
              <a:latin typeface="Cambria Math" panose="02040503050406030204" pitchFamily="18" charset="0"/>
              <a:ea typeface="Cambria Math" panose="02040503050406030204" pitchFamily="18" charset="0"/>
            </a:rPr>
            <a:t>P5.js </a:t>
          </a:r>
          <a:endParaRPr lang="en-US" sz="3200" dirty="0">
            <a:latin typeface="Cambria Math" panose="02040503050406030204" pitchFamily="18" charset="0"/>
            <a:ea typeface="Cambria Math" panose="02040503050406030204" pitchFamily="18" charset="0"/>
          </a:endParaRPr>
        </a:p>
      </dgm:t>
    </dgm:pt>
    <dgm:pt modelId="{3FF0760F-0DB4-42C6-9E4B-E468781992DE}" type="parTrans" cxnId="{75E62C5E-C97F-4EDB-A582-48C0AF9C5F63}">
      <dgm:prSet/>
      <dgm:spPr/>
      <dgm:t>
        <a:bodyPr/>
        <a:lstStyle/>
        <a:p>
          <a:endParaRPr lang="en-US"/>
        </a:p>
      </dgm:t>
    </dgm:pt>
    <dgm:pt modelId="{6936F8D9-24C3-4D9F-BA8D-3D2D24FDD087}" type="sibTrans" cxnId="{75E62C5E-C97F-4EDB-A582-48C0AF9C5F63}">
      <dgm:prSet/>
      <dgm:spPr/>
      <dgm:t>
        <a:bodyPr/>
        <a:lstStyle/>
        <a:p>
          <a:endParaRPr lang="en-US"/>
        </a:p>
      </dgm:t>
    </dgm:pt>
    <dgm:pt modelId="{9A709F15-9E72-4A47-BF17-9374C0230423}" type="pres">
      <dgm:prSet presAssocID="{886F46A2-AA92-49FB-A034-47FDB6EDB4FB}" presName="hierChild1" presStyleCnt="0">
        <dgm:presLayoutVars>
          <dgm:chPref val="1"/>
          <dgm:dir/>
          <dgm:animOne val="branch"/>
          <dgm:animLvl val="lvl"/>
          <dgm:resizeHandles/>
        </dgm:presLayoutVars>
      </dgm:prSet>
      <dgm:spPr/>
    </dgm:pt>
    <dgm:pt modelId="{CA60C9FA-EE41-4B67-B90D-EA677C5F9834}" type="pres">
      <dgm:prSet presAssocID="{EB59D3BA-3F40-44DF-93F7-7641233FF055}" presName="hierRoot1" presStyleCnt="0"/>
      <dgm:spPr/>
    </dgm:pt>
    <dgm:pt modelId="{F8C9BED2-7655-45B3-9CAD-F883ED1E61A4}" type="pres">
      <dgm:prSet presAssocID="{EB59D3BA-3F40-44DF-93F7-7641233FF055}" presName="composite" presStyleCnt="0"/>
      <dgm:spPr/>
    </dgm:pt>
    <dgm:pt modelId="{EA25670F-3A21-4935-9D96-CDE8C8ACF303}" type="pres">
      <dgm:prSet presAssocID="{EB59D3BA-3F40-44DF-93F7-7641233FF055}" presName="background" presStyleLbl="node0" presStyleIdx="0" presStyleCnt="3"/>
      <dgm:spPr/>
    </dgm:pt>
    <dgm:pt modelId="{48199B66-4FF2-4B36-BF56-BD358D06A2CC}" type="pres">
      <dgm:prSet presAssocID="{EB59D3BA-3F40-44DF-93F7-7641233FF055}" presName="text" presStyleLbl="fgAcc0" presStyleIdx="0" presStyleCnt="3">
        <dgm:presLayoutVars>
          <dgm:chPref val="3"/>
        </dgm:presLayoutVars>
      </dgm:prSet>
      <dgm:spPr/>
    </dgm:pt>
    <dgm:pt modelId="{BE7D45C0-14B6-4838-9C45-40CF9704B9A6}" type="pres">
      <dgm:prSet presAssocID="{EB59D3BA-3F40-44DF-93F7-7641233FF055}" presName="hierChild2" presStyleCnt="0"/>
      <dgm:spPr/>
    </dgm:pt>
    <dgm:pt modelId="{410FBF66-4992-493C-830E-2C1FF657B64D}" type="pres">
      <dgm:prSet presAssocID="{C09F3451-6A04-4F47-9F62-035FCB04394B}" presName="hierRoot1" presStyleCnt="0"/>
      <dgm:spPr/>
    </dgm:pt>
    <dgm:pt modelId="{A19BE9AD-72BF-494A-A60B-2F3FE6C961E9}" type="pres">
      <dgm:prSet presAssocID="{C09F3451-6A04-4F47-9F62-035FCB04394B}" presName="composite" presStyleCnt="0"/>
      <dgm:spPr/>
    </dgm:pt>
    <dgm:pt modelId="{B3DBCA90-3364-413D-A4A7-E7FBF953A83A}" type="pres">
      <dgm:prSet presAssocID="{C09F3451-6A04-4F47-9F62-035FCB04394B}" presName="background" presStyleLbl="node0" presStyleIdx="1" presStyleCnt="3"/>
      <dgm:spPr/>
    </dgm:pt>
    <dgm:pt modelId="{3D303B57-C9A9-4A9E-BCA7-2C1B2479381F}" type="pres">
      <dgm:prSet presAssocID="{C09F3451-6A04-4F47-9F62-035FCB04394B}" presName="text" presStyleLbl="fgAcc0" presStyleIdx="1" presStyleCnt="3">
        <dgm:presLayoutVars>
          <dgm:chPref val="3"/>
        </dgm:presLayoutVars>
      </dgm:prSet>
      <dgm:spPr/>
    </dgm:pt>
    <dgm:pt modelId="{7EA75E0A-2A90-4501-AD32-604EDE92D5E4}" type="pres">
      <dgm:prSet presAssocID="{C09F3451-6A04-4F47-9F62-035FCB04394B}" presName="hierChild2" presStyleCnt="0"/>
      <dgm:spPr/>
    </dgm:pt>
    <dgm:pt modelId="{D46A5205-AD95-4459-B620-4497E790F50B}" type="pres">
      <dgm:prSet presAssocID="{D647901C-78F6-48F5-97AB-FC05546EC3C6}" presName="hierRoot1" presStyleCnt="0"/>
      <dgm:spPr/>
    </dgm:pt>
    <dgm:pt modelId="{D8F01647-9090-412B-8710-F606513A94F3}" type="pres">
      <dgm:prSet presAssocID="{D647901C-78F6-48F5-97AB-FC05546EC3C6}" presName="composite" presStyleCnt="0"/>
      <dgm:spPr/>
    </dgm:pt>
    <dgm:pt modelId="{C64BE510-E5A8-436F-A287-8D4C124FB6AA}" type="pres">
      <dgm:prSet presAssocID="{D647901C-78F6-48F5-97AB-FC05546EC3C6}" presName="background" presStyleLbl="node0" presStyleIdx="2" presStyleCnt="3"/>
      <dgm:spPr/>
    </dgm:pt>
    <dgm:pt modelId="{C30325FA-BDE7-47C6-AF69-8898C2739CA8}" type="pres">
      <dgm:prSet presAssocID="{D647901C-78F6-48F5-97AB-FC05546EC3C6}" presName="text" presStyleLbl="fgAcc0" presStyleIdx="2" presStyleCnt="3">
        <dgm:presLayoutVars>
          <dgm:chPref val="3"/>
        </dgm:presLayoutVars>
      </dgm:prSet>
      <dgm:spPr/>
    </dgm:pt>
    <dgm:pt modelId="{200E7E65-59F3-498C-8492-8E34A6971706}" type="pres">
      <dgm:prSet presAssocID="{D647901C-78F6-48F5-97AB-FC05546EC3C6}" presName="hierChild2" presStyleCnt="0"/>
      <dgm:spPr/>
    </dgm:pt>
  </dgm:ptLst>
  <dgm:cxnLst>
    <dgm:cxn modelId="{00D40225-2A87-4893-89E2-6C84882BB70B}" srcId="{886F46A2-AA92-49FB-A034-47FDB6EDB4FB}" destId="{EB59D3BA-3F40-44DF-93F7-7641233FF055}" srcOrd="0" destOrd="0" parTransId="{970A7EF7-80EF-4622-AED9-0160BFD195C1}" sibTransId="{639D9DC8-1114-477C-A619-A891E5F7974A}"/>
    <dgm:cxn modelId="{6DBD6D25-3320-43F6-A909-9257932D9A21}" srcId="{886F46A2-AA92-49FB-A034-47FDB6EDB4FB}" destId="{C09F3451-6A04-4F47-9F62-035FCB04394B}" srcOrd="1" destOrd="0" parTransId="{F2925AD5-CB8F-4CED-B51B-450239B50767}" sibTransId="{A0A6E071-A7EF-4D5C-A2B6-01165AFEA86A}"/>
    <dgm:cxn modelId="{547B4C31-897C-487F-8FD3-01FF1A7E5C65}" type="presOf" srcId="{C09F3451-6A04-4F47-9F62-035FCB04394B}" destId="{3D303B57-C9A9-4A9E-BCA7-2C1B2479381F}" srcOrd="0" destOrd="0" presId="urn:microsoft.com/office/officeart/2005/8/layout/hierarchy1"/>
    <dgm:cxn modelId="{75E62C5E-C97F-4EDB-A582-48C0AF9C5F63}" srcId="{886F46A2-AA92-49FB-A034-47FDB6EDB4FB}" destId="{D647901C-78F6-48F5-97AB-FC05546EC3C6}" srcOrd="2" destOrd="0" parTransId="{3FF0760F-0DB4-42C6-9E4B-E468781992DE}" sibTransId="{6936F8D9-24C3-4D9F-BA8D-3D2D24FDD087}"/>
    <dgm:cxn modelId="{509E9E5E-17E2-445E-B34C-1A4E1BD0FA66}" type="presOf" srcId="{EB59D3BA-3F40-44DF-93F7-7641233FF055}" destId="{48199B66-4FF2-4B36-BF56-BD358D06A2CC}" srcOrd="0" destOrd="0" presId="urn:microsoft.com/office/officeart/2005/8/layout/hierarchy1"/>
    <dgm:cxn modelId="{A287C67F-140A-4E9D-93AF-26D51FDA7D31}" type="presOf" srcId="{D647901C-78F6-48F5-97AB-FC05546EC3C6}" destId="{C30325FA-BDE7-47C6-AF69-8898C2739CA8}" srcOrd="0" destOrd="0" presId="urn:microsoft.com/office/officeart/2005/8/layout/hierarchy1"/>
    <dgm:cxn modelId="{1D5875FC-FFC2-45C4-8476-5D53CE0D2F84}" type="presOf" srcId="{886F46A2-AA92-49FB-A034-47FDB6EDB4FB}" destId="{9A709F15-9E72-4A47-BF17-9374C0230423}" srcOrd="0" destOrd="0" presId="urn:microsoft.com/office/officeart/2005/8/layout/hierarchy1"/>
    <dgm:cxn modelId="{FD2702AD-ED50-486C-A8EA-D15D0E0EDF64}" type="presParOf" srcId="{9A709F15-9E72-4A47-BF17-9374C0230423}" destId="{CA60C9FA-EE41-4B67-B90D-EA677C5F9834}" srcOrd="0" destOrd="0" presId="urn:microsoft.com/office/officeart/2005/8/layout/hierarchy1"/>
    <dgm:cxn modelId="{53905B0F-40E3-4747-8A1E-379CE17A4995}" type="presParOf" srcId="{CA60C9FA-EE41-4B67-B90D-EA677C5F9834}" destId="{F8C9BED2-7655-45B3-9CAD-F883ED1E61A4}" srcOrd="0" destOrd="0" presId="urn:microsoft.com/office/officeart/2005/8/layout/hierarchy1"/>
    <dgm:cxn modelId="{B4CB86CF-3AC3-4159-A747-BE068538A21F}" type="presParOf" srcId="{F8C9BED2-7655-45B3-9CAD-F883ED1E61A4}" destId="{EA25670F-3A21-4935-9D96-CDE8C8ACF303}" srcOrd="0" destOrd="0" presId="urn:microsoft.com/office/officeart/2005/8/layout/hierarchy1"/>
    <dgm:cxn modelId="{D5A16CCA-C002-4B65-BCBA-6B5AF00BC199}" type="presParOf" srcId="{F8C9BED2-7655-45B3-9CAD-F883ED1E61A4}" destId="{48199B66-4FF2-4B36-BF56-BD358D06A2CC}" srcOrd="1" destOrd="0" presId="urn:microsoft.com/office/officeart/2005/8/layout/hierarchy1"/>
    <dgm:cxn modelId="{C9E487B6-3353-4C99-839B-7AC0C2E6D9D9}" type="presParOf" srcId="{CA60C9FA-EE41-4B67-B90D-EA677C5F9834}" destId="{BE7D45C0-14B6-4838-9C45-40CF9704B9A6}" srcOrd="1" destOrd="0" presId="urn:microsoft.com/office/officeart/2005/8/layout/hierarchy1"/>
    <dgm:cxn modelId="{695FDAD8-4111-470B-BFDF-5062B1A9106E}" type="presParOf" srcId="{9A709F15-9E72-4A47-BF17-9374C0230423}" destId="{410FBF66-4992-493C-830E-2C1FF657B64D}" srcOrd="1" destOrd="0" presId="urn:microsoft.com/office/officeart/2005/8/layout/hierarchy1"/>
    <dgm:cxn modelId="{EB9B1054-25FF-4AC9-BD30-8A2081E188DB}" type="presParOf" srcId="{410FBF66-4992-493C-830E-2C1FF657B64D}" destId="{A19BE9AD-72BF-494A-A60B-2F3FE6C961E9}" srcOrd="0" destOrd="0" presId="urn:microsoft.com/office/officeart/2005/8/layout/hierarchy1"/>
    <dgm:cxn modelId="{65839183-F171-48C7-9787-BEC1A2E7589F}" type="presParOf" srcId="{A19BE9AD-72BF-494A-A60B-2F3FE6C961E9}" destId="{B3DBCA90-3364-413D-A4A7-E7FBF953A83A}" srcOrd="0" destOrd="0" presId="urn:microsoft.com/office/officeart/2005/8/layout/hierarchy1"/>
    <dgm:cxn modelId="{ED480BB7-27A1-43F1-846E-693381DCD26C}" type="presParOf" srcId="{A19BE9AD-72BF-494A-A60B-2F3FE6C961E9}" destId="{3D303B57-C9A9-4A9E-BCA7-2C1B2479381F}" srcOrd="1" destOrd="0" presId="urn:microsoft.com/office/officeart/2005/8/layout/hierarchy1"/>
    <dgm:cxn modelId="{854E4E3C-7B99-4207-9F91-90EB0D650B34}" type="presParOf" srcId="{410FBF66-4992-493C-830E-2C1FF657B64D}" destId="{7EA75E0A-2A90-4501-AD32-604EDE92D5E4}" srcOrd="1" destOrd="0" presId="urn:microsoft.com/office/officeart/2005/8/layout/hierarchy1"/>
    <dgm:cxn modelId="{2F24F539-6930-4CBC-B47D-2141936081C0}" type="presParOf" srcId="{9A709F15-9E72-4A47-BF17-9374C0230423}" destId="{D46A5205-AD95-4459-B620-4497E790F50B}" srcOrd="2" destOrd="0" presId="urn:microsoft.com/office/officeart/2005/8/layout/hierarchy1"/>
    <dgm:cxn modelId="{800923C9-ECE2-48E5-A3FE-1BB151BEAB81}" type="presParOf" srcId="{D46A5205-AD95-4459-B620-4497E790F50B}" destId="{D8F01647-9090-412B-8710-F606513A94F3}" srcOrd="0" destOrd="0" presId="urn:microsoft.com/office/officeart/2005/8/layout/hierarchy1"/>
    <dgm:cxn modelId="{4EE740EE-419F-4EB7-9AFF-077498CAE72F}" type="presParOf" srcId="{D8F01647-9090-412B-8710-F606513A94F3}" destId="{C64BE510-E5A8-436F-A287-8D4C124FB6AA}" srcOrd="0" destOrd="0" presId="urn:microsoft.com/office/officeart/2005/8/layout/hierarchy1"/>
    <dgm:cxn modelId="{F50C5476-FC43-44B2-82DC-B2435D2FAE78}" type="presParOf" srcId="{D8F01647-9090-412B-8710-F606513A94F3}" destId="{C30325FA-BDE7-47C6-AF69-8898C2739CA8}" srcOrd="1" destOrd="0" presId="urn:microsoft.com/office/officeart/2005/8/layout/hierarchy1"/>
    <dgm:cxn modelId="{DFC0121F-C25F-4D4D-88F2-4D960008352A}" type="presParOf" srcId="{D46A5205-AD95-4459-B620-4497E790F50B}" destId="{200E7E65-59F3-498C-8492-8E34A69717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F258-8951-4714-97CE-8CFECBEBAFB2}">
      <dsp:nvSpPr>
        <dsp:cNvPr id="0" name=""/>
        <dsp:cNvSpPr/>
      </dsp:nvSpPr>
      <dsp:spPr>
        <a:xfrm>
          <a:off x="2457016" y="304484"/>
          <a:ext cx="2109045" cy="1339243"/>
        </a:xfrm>
        <a:prstGeom prst="roundRect">
          <a:avLst>
            <a:gd name="adj" fmla="val 10000"/>
          </a:avLst>
        </a:prstGeom>
        <a:solidFill>
          <a:srgbClr val="3168B1"/>
        </a:solidFill>
        <a:ln>
          <a:solidFill>
            <a:srgbClr val="3168B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E4CBC7A-D30A-4CE5-9544-8340B84BB4D0}">
      <dsp:nvSpPr>
        <dsp:cNvPr id="0" name=""/>
        <dsp:cNvSpPr/>
      </dsp:nvSpPr>
      <dsp:spPr>
        <a:xfrm>
          <a:off x="2691354" y="527105"/>
          <a:ext cx="2109045" cy="1339243"/>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sis MT Pro Medium" panose="02040604050005020304" pitchFamily="18" charset="0"/>
            </a:rPr>
            <a:t>Ravi Kumar </a:t>
          </a:r>
          <a:r>
            <a:rPr lang="en-GB" sz="2000" kern="1200" dirty="0" err="1">
              <a:latin typeface="Amasis MT Pro Medium" panose="02040604050005020304" pitchFamily="18" charset="0"/>
            </a:rPr>
            <a:t>Gupt</a:t>
          </a:r>
          <a:r>
            <a:rPr lang="en-GB" sz="2000" kern="1200" dirty="0">
              <a:latin typeface="Amasis MT Pro Medium" panose="02040604050005020304" pitchFamily="18" charset="0"/>
            </a:rPr>
            <a:t>                1909005371037</a:t>
          </a:r>
          <a:endParaRPr lang="en-US" sz="2000" kern="1200" dirty="0">
            <a:latin typeface="Amasis MT Pro Medium" panose="02040604050005020304" pitchFamily="18" charset="0"/>
          </a:endParaRPr>
        </a:p>
      </dsp:txBody>
      <dsp:txXfrm>
        <a:off x="2730579" y="566330"/>
        <a:ext cx="2030595" cy="1260793"/>
      </dsp:txXfrm>
    </dsp:sp>
    <dsp:sp modelId="{9D7726A0-30C0-4CA1-89FB-59DA75B7A734}">
      <dsp:nvSpPr>
        <dsp:cNvPr id="0" name=""/>
        <dsp:cNvSpPr/>
      </dsp:nvSpPr>
      <dsp:spPr>
        <a:xfrm>
          <a:off x="5132450" y="295658"/>
          <a:ext cx="2109045" cy="1339243"/>
        </a:xfrm>
        <a:prstGeom prst="roundRect">
          <a:avLst>
            <a:gd name="adj" fmla="val 10000"/>
          </a:avLst>
        </a:prstGeom>
        <a:solidFill>
          <a:srgbClr val="3168B1"/>
        </a:solidFill>
        <a:ln>
          <a:solidFill>
            <a:srgbClr val="3168B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59D7947-308B-467E-87AB-4E92BC205A8F}">
      <dsp:nvSpPr>
        <dsp:cNvPr id="0" name=""/>
        <dsp:cNvSpPr/>
      </dsp:nvSpPr>
      <dsp:spPr>
        <a:xfrm>
          <a:off x="5366788" y="518280"/>
          <a:ext cx="2109045" cy="1339243"/>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sis MT Pro Medium" panose="02040604050005020304" pitchFamily="18" charset="0"/>
            </a:rPr>
            <a:t>Riya  </a:t>
          </a:r>
        </a:p>
        <a:p>
          <a:pPr marL="0" lvl="0" indent="0" algn="ctr" defTabSz="889000">
            <a:lnSpc>
              <a:spcPct val="90000"/>
            </a:lnSpc>
            <a:spcBef>
              <a:spcPct val="0"/>
            </a:spcBef>
            <a:spcAft>
              <a:spcPct val="35000"/>
            </a:spcAft>
            <a:buNone/>
          </a:pPr>
          <a:r>
            <a:rPr lang="en-GB" sz="2000" kern="1200" dirty="0">
              <a:latin typeface="Amasis MT Pro Medium" panose="02040604050005020304" pitchFamily="18" charset="0"/>
            </a:rPr>
            <a:t>Dixit 1909005371041</a:t>
          </a:r>
          <a:endParaRPr lang="en-US" sz="2000" kern="1200" dirty="0">
            <a:latin typeface="Amasis MT Pro Medium" panose="02040604050005020304" pitchFamily="18" charset="0"/>
          </a:endParaRPr>
        </a:p>
      </dsp:txBody>
      <dsp:txXfrm>
        <a:off x="5406013" y="557505"/>
        <a:ext cx="2030595" cy="1260793"/>
      </dsp:txXfrm>
    </dsp:sp>
    <dsp:sp modelId="{5022F6B8-FD82-4DA5-BF64-85261E91EE24}">
      <dsp:nvSpPr>
        <dsp:cNvPr id="0" name=""/>
        <dsp:cNvSpPr/>
      </dsp:nvSpPr>
      <dsp:spPr>
        <a:xfrm>
          <a:off x="-166963" y="301578"/>
          <a:ext cx="2109045" cy="1339243"/>
        </a:xfrm>
        <a:prstGeom prst="roundRect">
          <a:avLst>
            <a:gd name="adj" fmla="val 10000"/>
          </a:avLst>
        </a:prstGeom>
        <a:solidFill>
          <a:srgbClr val="3168B1"/>
        </a:solidFill>
        <a:ln>
          <a:solidFill>
            <a:srgbClr val="3168B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BC3B7CD-EF1F-4DE9-A7B9-D40258302C78}">
      <dsp:nvSpPr>
        <dsp:cNvPr id="0" name=""/>
        <dsp:cNvSpPr/>
      </dsp:nvSpPr>
      <dsp:spPr>
        <a:xfrm>
          <a:off x="67374" y="524199"/>
          <a:ext cx="2109045" cy="1339243"/>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masis MT Pro Medium" panose="02040604050005020304" pitchFamily="18" charset="0"/>
            </a:rPr>
            <a:t>Rishabh Kumar Singh      1909005371039</a:t>
          </a:r>
          <a:endParaRPr lang="en-US" sz="2000" kern="1200" dirty="0">
            <a:latin typeface="Amasis MT Pro Medium" panose="02040604050005020304" pitchFamily="18" charset="0"/>
          </a:endParaRPr>
        </a:p>
      </dsp:txBody>
      <dsp:txXfrm>
        <a:off x="106599" y="563424"/>
        <a:ext cx="2030595" cy="126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5670F-3A21-4935-9D96-CDE8C8ACF303}">
      <dsp:nvSpPr>
        <dsp:cNvPr id="0" name=""/>
        <dsp:cNvSpPr/>
      </dsp:nvSpPr>
      <dsp:spPr>
        <a:xfrm>
          <a:off x="0" y="308595"/>
          <a:ext cx="2337227" cy="14841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199B66-4FF2-4B36-BF56-BD358D06A2CC}">
      <dsp:nvSpPr>
        <dsp:cNvPr id="0" name=""/>
        <dsp:cNvSpPr/>
      </dsp:nvSpPr>
      <dsp:spPr>
        <a:xfrm>
          <a:off x="259691" y="555302"/>
          <a:ext cx="2337227" cy="14841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i="0" kern="1200" dirty="0">
              <a:latin typeface="Cambria Math" panose="02040503050406030204" pitchFamily="18" charset="0"/>
              <a:ea typeface="Cambria Math" panose="02040503050406030204" pitchFamily="18" charset="0"/>
            </a:rPr>
            <a:t>TensorFlow</a:t>
          </a:r>
          <a:endParaRPr lang="en-US" sz="2800" kern="1200" dirty="0">
            <a:latin typeface="Cambria Math" panose="02040503050406030204" pitchFamily="18" charset="0"/>
            <a:ea typeface="Cambria Math" panose="02040503050406030204" pitchFamily="18" charset="0"/>
          </a:endParaRPr>
        </a:p>
      </dsp:txBody>
      <dsp:txXfrm>
        <a:off x="303160" y="598771"/>
        <a:ext cx="2250289" cy="1397201"/>
      </dsp:txXfrm>
    </dsp:sp>
    <dsp:sp modelId="{B3DBCA90-3364-413D-A4A7-E7FBF953A83A}">
      <dsp:nvSpPr>
        <dsp:cNvPr id="0" name=""/>
        <dsp:cNvSpPr/>
      </dsp:nvSpPr>
      <dsp:spPr>
        <a:xfrm>
          <a:off x="2856611" y="308595"/>
          <a:ext cx="2337227" cy="14841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03B57-C9A9-4A9E-BCA7-2C1B2479381F}">
      <dsp:nvSpPr>
        <dsp:cNvPr id="0" name=""/>
        <dsp:cNvSpPr/>
      </dsp:nvSpPr>
      <dsp:spPr>
        <a:xfrm>
          <a:off x="3116303" y="555302"/>
          <a:ext cx="2337227" cy="14841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0" i="0" kern="1200" dirty="0">
              <a:latin typeface="Cambria Math" panose="02040503050406030204" pitchFamily="18" charset="0"/>
              <a:ea typeface="Cambria Math" panose="02040503050406030204" pitchFamily="18" charset="0"/>
            </a:rPr>
            <a:t>Ml5.js</a:t>
          </a:r>
          <a:endParaRPr lang="en-US" sz="3200" kern="1200" dirty="0">
            <a:latin typeface="Cambria Math" panose="02040503050406030204" pitchFamily="18" charset="0"/>
            <a:ea typeface="Cambria Math" panose="02040503050406030204" pitchFamily="18" charset="0"/>
          </a:endParaRPr>
        </a:p>
      </dsp:txBody>
      <dsp:txXfrm>
        <a:off x="3159772" y="598771"/>
        <a:ext cx="2250289" cy="1397201"/>
      </dsp:txXfrm>
    </dsp:sp>
    <dsp:sp modelId="{C64BE510-E5A8-436F-A287-8D4C124FB6AA}">
      <dsp:nvSpPr>
        <dsp:cNvPr id="0" name=""/>
        <dsp:cNvSpPr/>
      </dsp:nvSpPr>
      <dsp:spPr>
        <a:xfrm>
          <a:off x="5713223" y="308595"/>
          <a:ext cx="2337227" cy="14841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325FA-BDE7-47C6-AF69-8898C2739CA8}">
      <dsp:nvSpPr>
        <dsp:cNvPr id="0" name=""/>
        <dsp:cNvSpPr/>
      </dsp:nvSpPr>
      <dsp:spPr>
        <a:xfrm>
          <a:off x="5972915" y="555302"/>
          <a:ext cx="2337227" cy="14841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0" i="0" kern="1200" dirty="0">
              <a:latin typeface="Cambria Math" panose="02040503050406030204" pitchFamily="18" charset="0"/>
              <a:ea typeface="Cambria Math" panose="02040503050406030204" pitchFamily="18" charset="0"/>
            </a:rPr>
            <a:t>P5.js </a:t>
          </a:r>
          <a:endParaRPr lang="en-US" sz="3200" kern="1200" dirty="0">
            <a:latin typeface="Cambria Math" panose="02040503050406030204" pitchFamily="18" charset="0"/>
            <a:ea typeface="Cambria Math" panose="02040503050406030204" pitchFamily="18" charset="0"/>
          </a:endParaRPr>
        </a:p>
      </dsp:txBody>
      <dsp:txXfrm>
        <a:off x="6016384" y="598771"/>
        <a:ext cx="2250289" cy="13972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b6ecc5e23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b6ecc5e23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b6ecc5e23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b6ecc5e23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b6ecc5e23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b6ecc5e23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b6ecc5e23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b6ecc5e23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b6ecc5e23d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b6ecc5e23d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b6ecc5e23d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b6ecc5e23d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b6ecc5e23d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b6ecc5e23d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b6ecc5e23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b6ecc5e23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b6ecc5e23d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b6ecc5e23d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endParaRPr lang="en-IN"/>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44824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02AEDCE-E8F4-4B90-87D9-5C1B0A5CB03C}" type="datetimeFigureOut">
              <a:rPr lang="en-IN" smtClean="0"/>
              <a:t>20-07-2023</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059908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7720011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1960341"/>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18418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7324694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02AEDCE-E8F4-4B90-87D9-5C1B0A5CB03C}" type="datetimeFigureOut">
              <a:rPr lang="en-IN" smtClean="0"/>
              <a:t>20-07-2023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51407050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02AEDCE-E8F4-4B90-87D9-5C1B0A5CB03C}" type="datetimeFigureOut">
              <a:rPr lang="en-IN" smtClean="0"/>
              <a:t>20-07-2023</a:t>
            </a:fld>
            <a:endParaRPr lang="en-IN"/>
          </a:p>
        </p:txBody>
      </p:sp>
      <p:sp>
        <p:nvSpPr>
          <p:cNvPr id="8" name="Footer Placeholder 7"/>
          <p:cNvSpPr>
            <a:spLocks noGrp="1"/>
          </p:cNvSpPr>
          <p:nvPr>
            <p:ph type="ftr" sz="quarter" idx="11"/>
          </p:nvPr>
        </p:nvSpPr>
        <p:spPr>
          <a:xfrm>
            <a:off x="420833" y="4793879"/>
            <a:ext cx="2733212" cy="228601"/>
          </a:xfrm>
        </p:spPr>
        <p:txBody>
          <a:bodyPr/>
          <a:lstStyle/>
          <a:p>
            <a:endParaRPr lang="en-I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1763299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4793879"/>
            <a:ext cx="742949" cy="228599"/>
          </a:xfrm>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3431384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4793879"/>
            <a:ext cx="744101" cy="228599"/>
          </a:xfrm>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7006213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758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86799852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EDCE-E8F4-4B90-87D9-5C1B0A5CB03C}" type="datetimeFigureOut">
              <a:rPr lang="en-IN" smtClean="0"/>
              <a:t>20-07-2023</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70024128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1952625"/>
            <a:ext cx="3618869" cy="256222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1952625"/>
            <a:ext cx="3618869" cy="25622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2AEDCE-E8F4-4B90-87D9-5C1B0A5CB03C}" type="datetimeFigureOut">
              <a:rPr lang="en-IN" smtClean="0"/>
              <a:t>20-07-2023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4894860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2AEDCE-E8F4-4B90-87D9-5C1B0A5CB03C}" type="datetimeFigureOut">
              <a:rPr lang="en-IN" smtClean="0"/>
              <a:t>20-07-2023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245943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2AEDCE-E8F4-4B90-87D9-5C1B0A5CB03C}" type="datetimeFigureOut">
              <a:rPr lang="en-IN" smtClean="0"/>
              <a:t>20-07-2023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1199354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EDCE-E8F4-4B90-87D9-5C1B0A5CB03C}" type="datetimeFigureOut">
              <a:rPr lang="en-IN" smtClean="0"/>
              <a:t>20-07-2023</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6320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02AEDCE-E8F4-4B90-87D9-5C1B0A5CB03C}" type="datetimeFigureOut">
              <a:rPr lang="en-IN" smtClean="0"/>
              <a:t>20-07-2023</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1218044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02AEDCE-E8F4-4B90-87D9-5C1B0A5CB03C}" type="datetimeFigureOut">
              <a:rPr lang="en-IN" smtClean="0"/>
              <a:t>20-07-2023</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5882041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81000"/>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602AEDCE-E8F4-4B90-87D9-5C1B0A5CB03C}" type="datetimeFigureOut">
              <a:rPr lang="en-IN" smtClean="0"/>
              <a:t>20-07-2023</a:t>
            </a:fld>
            <a:endParaRPr lang="en-IN"/>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endParaRPr lang="en-IN"/>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55140046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5" r:id="rId18"/>
  </p:sldLayoutIdLst>
  <p:hf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llegedunia.com/college/59144-institute-of-engineering-and-technology-agr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igma.com/proto/IwBTcGW9T4qGUhQMAbepp8/Human-Pose-Estimation?node-id=210%3A67&amp;scaling=contain&amp;page-id=0%3A1" TargetMode="External"/><Relationship Id="rId2" Type="http://schemas.openxmlformats.org/officeDocument/2006/relationships/image" Target="../media/image15.jpg"/><Relationship Id="rId1" Type="http://schemas.openxmlformats.org/officeDocument/2006/relationships/slideLayout" Target="../slideLayouts/slideLayout18.xml"/><Relationship Id="rId5" Type="http://schemas.openxmlformats.org/officeDocument/2006/relationships/hyperlink" Target="https://poseestimation.netlify.app/" TargetMode="External"/><Relationship Id="rId4" Type="http://schemas.openxmlformats.org/officeDocument/2006/relationships/hyperlink" Target="https://github.com/itsindrajput/PoseEstimation.g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787399" y="370113"/>
            <a:ext cx="7569200" cy="1146665"/>
          </a:xfrm>
          <a:prstGeom prst="rect">
            <a:avLst/>
          </a:prstGeom>
        </p:spPr>
        <p:txBody>
          <a:bodyPr spcFirstLastPara="1" wrap="square" lIns="91425" tIns="91425" rIns="91425" bIns="91425" anchor="b" anchorCtr="0">
            <a:noAutofit/>
          </a:bodyPr>
          <a:lstStyle/>
          <a:p>
            <a: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Institute Of Engineering </a:t>
            </a:r>
            <a:r>
              <a:rPr lang="en-IN" sz="3600" b="1"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&amp;</a:t>
            </a:r>
            <a: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 Technology </a:t>
            </a:r>
            <a:b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br>
            <a: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rPr>
              <a:t>                </a:t>
            </a:r>
            <a:r>
              <a:rPr lang="en-IN" sz="3600" b="1" i="0" strike="noStrike" dirty="0" err="1">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Khandari</a:t>
            </a:r>
            <a:r>
              <a:rPr lang="en-IN" sz="3600" b="1"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 </a:t>
            </a:r>
            <a: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Campus</a:t>
            </a:r>
            <a:r>
              <a:rPr lang="en-IN" sz="3600" b="1"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a:t>
            </a:r>
            <a:r>
              <a:rPr lang="en-IN" sz="3600" b="1" i="0" strike="noStrike" dirty="0">
                <a:solidFill>
                  <a:schemeClr val="bg1"/>
                </a:solidFill>
                <a:latin typeface="Cambria Math" panose="02040503050406030204" pitchFamily="18" charset="0"/>
                <a:ea typeface="Cambria Math" panose="02040503050406030204" pitchFamily="18" charset="0"/>
                <a:cs typeface="AngsanaUPC" panose="020B0502040204020203" pitchFamily="18" charset="-34"/>
                <a:hlinkClick r:id="rId3">
                  <a:extLst>
                    <a:ext uri="{A12FA001-AC4F-418D-AE19-62706E023703}">
                      <ahyp:hlinkClr xmlns:ahyp="http://schemas.microsoft.com/office/drawing/2018/hyperlinkcolor" val="tx"/>
                    </a:ext>
                  </a:extLst>
                </a:hlinkClick>
              </a:rPr>
              <a:t> Agra</a:t>
            </a:r>
            <a:endParaRPr sz="3600" b="1" dirty="0">
              <a:solidFill>
                <a:schemeClr val="bg1"/>
              </a:solidFill>
              <a:latin typeface="Cambria Math" panose="02040503050406030204" pitchFamily="18" charset="0"/>
              <a:ea typeface="Cambria Math" panose="02040503050406030204" pitchFamily="18" charset="0"/>
              <a:cs typeface="AngsanaUPC" panose="020B0502040204020203" pitchFamily="18" charset="-34"/>
            </a:endParaRPr>
          </a:p>
        </p:txBody>
      </p:sp>
      <p:sp>
        <p:nvSpPr>
          <p:cNvPr id="71" name="Google Shape;71;p14"/>
          <p:cNvSpPr txBox="1">
            <a:spLocks noGrp="1"/>
          </p:cNvSpPr>
          <p:nvPr>
            <p:ph type="subTitle" idx="1"/>
          </p:nvPr>
        </p:nvSpPr>
        <p:spPr>
          <a:xfrm>
            <a:off x="787399" y="4267405"/>
            <a:ext cx="7569200" cy="631533"/>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IN" sz="11200" b="1" u="sng" cap="none" dirty="0">
                <a:solidFill>
                  <a:schemeClr val="bg1"/>
                </a:solidFill>
                <a:latin typeface="Cambria Math" panose="02040503050406030204" pitchFamily="18" charset="0"/>
                <a:ea typeface="Cambria Math" panose="02040503050406030204" pitchFamily="18" charset="0"/>
              </a:rPr>
              <a:t>Department Of Computer </a:t>
            </a:r>
            <a:r>
              <a:rPr lang="en-IN" sz="11200" b="1" u="sng" cap="none" dirty="0" err="1">
                <a:solidFill>
                  <a:schemeClr val="bg1"/>
                </a:solidFill>
                <a:latin typeface="Cambria Math" panose="02040503050406030204" pitchFamily="18" charset="0"/>
                <a:ea typeface="Cambria Math" panose="02040503050406030204" pitchFamily="18" charset="0"/>
              </a:rPr>
              <a:t>Secience</a:t>
            </a:r>
            <a:r>
              <a:rPr lang="en-IN" sz="11200" b="1" u="sng" cap="none" dirty="0">
                <a:solidFill>
                  <a:schemeClr val="bg1"/>
                </a:solidFill>
                <a:latin typeface="Cambria Math" panose="02040503050406030204" pitchFamily="18" charset="0"/>
                <a:ea typeface="Cambria Math" panose="02040503050406030204" pitchFamily="18" charset="0"/>
              </a:rPr>
              <a:t> &amp; Engineering</a:t>
            </a:r>
          </a:p>
          <a:p>
            <a:pPr marL="0" lvl="0" indent="0" algn="ctr" rtl="0">
              <a:spcBef>
                <a:spcPts val="0"/>
              </a:spcBef>
              <a:spcAft>
                <a:spcPts val="0"/>
              </a:spcAft>
              <a:buNone/>
            </a:pPr>
            <a:endParaRPr lang="en-IN" dirty="0"/>
          </a:p>
        </p:txBody>
      </p:sp>
      <p:sp>
        <p:nvSpPr>
          <p:cNvPr id="4" name="Rectangle 3">
            <a:extLst>
              <a:ext uri="{FF2B5EF4-FFF2-40B4-BE49-F238E27FC236}">
                <a16:creationId xmlns:a16="http://schemas.microsoft.com/office/drawing/2014/main" id="{4DB369C7-E7D8-7F92-B571-C7A9FF27A7BF}"/>
              </a:ext>
            </a:extLst>
          </p:cNvPr>
          <p:cNvSpPr/>
          <p:nvPr/>
        </p:nvSpPr>
        <p:spPr>
          <a:xfrm>
            <a:off x="8454571" y="-1"/>
            <a:ext cx="373423" cy="880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95000"/>
                  </a:schemeClr>
                </a:solidFill>
                <a:latin typeface="Cambria Math" panose="02040503050406030204" pitchFamily="18" charset="0"/>
                <a:ea typeface="Cambria Math" panose="02040503050406030204" pitchFamily="18" charset="0"/>
              </a:rPr>
              <a:t>1</a:t>
            </a:r>
            <a:endParaRPr lang="en-IN" sz="2800" b="1" dirty="0">
              <a:solidFill>
                <a:schemeClr val="bg1">
                  <a:lumMod val="95000"/>
                </a:schemeClr>
              </a:solidFill>
              <a:latin typeface="Cambria Math" panose="02040503050406030204" pitchFamily="18" charset="0"/>
              <a:ea typeface="Cambria Math" panose="02040503050406030204" pitchFamily="18" charset="0"/>
            </a:endParaRPr>
          </a:p>
        </p:txBody>
      </p:sp>
      <p:pic>
        <p:nvPicPr>
          <p:cNvPr id="7" name="Picture 6" descr="Logo&#10;&#10;Description automatically generated">
            <a:extLst>
              <a:ext uri="{FF2B5EF4-FFF2-40B4-BE49-F238E27FC236}">
                <a16:creationId xmlns:a16="http://schemas.microsoft.com/office/drawing/2014/main" id="{9ABA0C7A-AB02-4EC8-A2AC-A478FD35AAE7}"/>
              </a:ext>
            </a:extLst>
          </p:cNvPr>
          <p:cNvPicPr>
            <a:picLocks noChangeAspect="1"/>
          </p:cNvPicPr>
          <p:nvPr/>
        </p:nvPicPr>
        <p:blipFill>
          <a:blip r:embed="rId4"/>
          <a:stretch>
            <a:fillRect/>
          </a:stretch>
        </p:blipFill>
        <p:spPr>
          <a:xfrm>
            <a:off x="3340771" y="1756930"/>
            <a:ext cx="2462457" cy="2270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71739" y="410844"/>
            <a:ext cx="2800521" cy="73817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u="sng" dirty="0">
                <a:latin typeface="Amasis MT Pro Black" panose="02040A04050005020304" pitchFamily="18" charset="0"/>
              </a:rPr>
              <a:t>LIBRARIES</a:t>
            </a:r>
          </a:p>
        </p:txBody>
      </p:sp>
      <p:graphicFrame>
        <p:nvGraphicFramePr>
          <p:cNvPr id="103" name="Google Shape;100;p18">
            <a:extLst>
              <a:ext uri="{FF2B5EF4-FFF2-40B4-BE49-F238E27FC236}">
                <a16:creationId xmlns:a16="http://schemas.microsoft.com/office/drawing/2014/main" id="{02897CBB-4CDB-658C-5E53-0618D9789C96}"/>
              </a:ext>
            </a:extLst>
          </p:cNvPr>
          <p:cNvGraphicFramePr/>
          <p:nvPr>
            <p:extLst>
              <p:ext uri="{D42A27DB-BD31-4B8C-83A1-F6EECF244321}">
                <p14:modId xmlns:p14="http://schemas.microsoft.com/office/powerpoint/2010/main" val="1656994393"/>
              </p:ext>
            </p:extLst>
          </p:nvPr>
        </p:nvGraphicFramePr>
        <p:xfrm>
          <a:off x="445957" y="2374534"/>
          <a:ext cx="8310143" cy="2348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C34BD24-2293-52C4-32F4-A03C3F4ADD0B}"/>
              </a:ext>
            </a:extLst>
          </p:cNvPr>
          <p:cNvSpPr txBox="1"/>
          <p:nvPr/>
        </p:nvSpPr>
        <p:spPr>
          <a:xfrm>
            <a:off x="387900" y="1407831"/>
            <a:ext cx="8368200" cy="707886"/>
          </a:xfrm>
          <a:prstGeom prst="rect">
            <a:avLst/>
          </a:prstGeom>
          <a:noFill/>
        </p:spPr>
        <p:txBody>
          <a:bodyPr wrap="square" rtlCol="0">
            <a:spAutoFit/>
          </a:bodyPr>
          <a:lstStyle/>
          <a:p>
            <a:pPr marL="0" algn="just" rtl="0" latinLnBrk="0">
              <a:spcBef>
                <a:spcPts val="0"/>
              </a:spcBef>
              <a:spcAft>
                <a:spcPts val="0"/>
              </a:spcAft>
            </a:pPr>
            <a:r>
              <a:rPr lang="en-IN" sz="2000" dirty="0">
                <a:solidFill>
                  <a:schemeClr val="bg1"/>
                </a:solidFill>
                <a:effectLst/>
                <a:latin typeface="Cambria Math" panose="02040503050406030204" pitchFamily="18" charset="0"/>
                <a:ea typeface="Cambria Math" panose="02040503050406030204" pitchFamily="18" charset="0"/>
              </a:rPr>
              <a:t>Following are the libraries that we </a:t>
            </a:r>
            <a:r>
              <a:rPr lang="en-IN" sz="2000" dirty="0">
                <a:solidFill>
                  <a:schemeClr val="bg1"/>
                </a:solidFill>
                <a:latin typeface="Cambria Math" panose="02040503050406030204" pitchFamily="18" charset="0"/>
                <a:ea typeface="Cambria Math" panose="02040503050406030204" pitchFamily="18" charset="0"/>
              </a:rPr>
              <a:t>had</a:t>
            </a:r>
            <a:r>
              <a:rPr lang="en-IN" sz="2000" dirty="0">
                <a:solidFill>
                  <a:schemeClr val="bg1"/>
                </a:solidFill>
                <a:effectLst/>
                <a:latin typeface="Cambria Math" panose="02040503050406030204" pitchFamily="18" charset="0"/>
                <a:ea typeface="Cambria Math" panose="02040503050406030204" pitchFamily="18" charset="0"/>
              </a:rPr>
              <a:t> used to implement the real time human pose estimation project </a:t>
            </a:r>
            <a:r>
              <a:rPr lang="en-IN" sz="2000" dirty="0">
                <a:solidFill>
                  <a:schemeClr val="bg1"/>
                </a:solidFill>
                <a:latin typeface="Cambria Math" panose="02040503050406030204" pitchFamily="18" charset="0"/>
                <a:ea typeface="Cambria Math" panose="02040503050406030204" pitchFamily="18" charset="0"/>
              </a:rPr>
              <a:t>in</a:t>
            </a:r>
            <a:r>
              <a:rPr lang="en-IN" sz="2000" dirty="0">
                <a:solidFill>
                  <a:schemeClr val="bg1"/>
                </a:solidFill>
                <a:effectLst/>
                <a:latin typeface="Cambria Math" panose="02040503050406030204" pitchFamily="18" charset="0"/>
                <a:ea typeface="Cambria Math" panose="02040503050406030204" pitchFamily="18" charset="0"/>
              </a:rPr>
              <a:t> web browser.</a:t>
            </a:r>
          </a:p>
        </p:txBody>
      </p:sp>
      <p:sp>
        <p:nvSpPr>
          <p:cNvPr id="6" name="Google Shape;65;p13">
            <a:extLst>
              <a:ext uri="{FF2B5EF4-FFF2-40B4-BE49-F238E27FC236}">
                <a16:creationId xmlns:a16="http://schemas.microsoft.com/office/drawing/2014/main" id="{2A108498-9CE4-4D60-BA10-CE3542C15603}"/>
              </a:ext>
            </a:extLst>
          </p:cNvPr>
          <p:cNvSpPr txBox="1">
            <a:spLocks noGrp="1"/>
          </p:cNvSpPr>
          <p:nvPr>
            <p:ph type="sldNum" sz="quarter" idx="12"/>
          </p:nvPr>
        </p:nvSpPr>
        <p:spPr>
          <a:xfrm>
            <a:off x="8249478" y="0"/>
            <a:ext cx="598287"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10</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8A46EF-62D7-4C22-A4F8-14A83AFC0747}"/>
              </a:ext>
            </a:extLst>
          </p:cNvPr>
          <p:cNvSpPr txBox="1"/>
          <p:nvPr/>
        </p:nvSpPr>
        <p:spPr>
          <a:xfrm>
            <a:off x="868654" y="1376397"/>
            <a:ext cx="7406692" cy="32316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IN" sz="2000" b="1" dirty="0">
                <a:latin typeface="Cambria Math" panose="02040503050406030204" pitchFamily="18" charset="0"/>
                <a:ea typeface="Cambria Math" panose="02040503050406030204" pitchFamily="18" charset="0"/>
              </a:rPr>
              <a:t>Definition: </a:t>
            </a:r>
            <a:r>
              <a:rPr lang="en-IN" sz="2000" dirty="0">
                <a:latin typeface="Cambria Math" panose="02040503050406030204" pitchFamily="18" charset="0"/>
                <a:ea typeface="Cambria Math" panose="02040503050406030204" pitchFamily="18" charset="0"/>
              </a:rPr>
              <a:t>TensorFlow.js is a JavaScript library that enables the training and deployment of machine learning models on the browser and Node.js.</a:t>
            </a:r>
          </a:p>
          <a:p>
            <a:pPr algn="just"/>
            <a:endParaRPr lang="en-IN" sz="1200" dirty="0">
              <a:latin typeface="Cambria Math" panose="02040503050406030204" pitchFamily="18" charset="0"/>
              <a:ea typeface="Cambria Math" panose="02040503050406030204" pitchFamily="18" charset="0"/>
            </a:endParaRPr>
          </a:p>
          <a:p>
            <a:pPr algn="just"/>
            <a:r>
              <a:rPr lang="en-IN" sz="2000" b="1" dirty="0">
                <a:latin typeface="Cambria Math" panose="02040503050406030204" pitchFamily="18" charset="0"/>
                <a:ea typeface="Cambria Math" panose="02040503050406030204" pitchFamily="18" charset="0"/>
              </a:rPr>
              <a:t>Overview of features: </a:t>
            </a:r>
            <a:r>
              <a:rPr lang="en-IN" sz="2000" dirty="0">
                <a:latin typeface="Cambria Math" panose="02040503050406030204" pitchFamily="18" charset="0"/>
                <a:ea typeface="Cambria Math" panose="02040503050406030204" pitchFamily="18" charset="0"/>
              </a:rPr>
              <a:t>It allows developers to use high-level APIs and pre-trained models, run models in the browser, and create interactive applications with machine learning capabilities. </a:t>
            </a:r>
          </a:p>
          <a:p>
            <a:pPr algn="just"/>
            <a:endParaRPr lang="en-IN" sz="1200" dirty="0">
              <a:latin typeface="Cambria Math" panose="02040503050406030204" pitchFamily="18" charset="0"/>
              <a:ea typeface="Cambria Math" panose="02040503050406030204" pitchFamily="18" charset="0"/>
            </a:endParaRPr>
          </a:p>
          <a:p>
            <a:pPr algn="just"/>
            <a:r>
              <a:rPr lang="en-IN" sz="2000" b="1" dirty="0">
                <a:latin typeface="Cambria Math" panose="02040503050406030204" pitchFamily="18" charset="0"/>
                <a:ea typeface="Cambria Math" panose="02040503050406030204" pitchFamily="18" charset="0"/>
              </a:rPr>
              <a:t>Advantages: </a:t>
            </a:r>
            <a:r>
              <a:rPr lang="en-IN" sz="2000" dirty="0">
                <a:latin typeface="Cambria Math" panose="02040503050406030204" pitchFamily="18" charset="0"/>
                <a:ea typeface="Cambria Math" panose="02040503050406030204" pitchFamily="18" charset="0"/>
              </a:rPr>
              <a:t>TensorFlow.js also enables real-time inference and processing of data, reducing the latency and bandwidth requirements of traditional machine learning applications.</a:t>
            </a:r>
          </a:p>
        </p:txBody>
      </p:sp>
      <p:sp>
        <p:nvSpPr>
          <p:cNvPr id="6" name="Google Shape;99;p18">
            <a:extLst>
              <a:ext uri="{FF2B5EF4-FFF2-40B4-BE49-F238E27FC236}">
                <a16:creationId xmlns:a16="http://schemas.microsoft.com/office/drawing/2014/main" id="{55DC7597-26D4-4D0C-B6D3-D6E18827E958}"/>
              </a:ext>
            </a:extLst>
          </p:cNvPr>
          <p:cNvSpPr txBox="1">
            <a:spLocks/>
          </p:cNvSpPr>
          <p:nvPr/>
        </p:nvSpPr>
        <p:spPr>
          <a:xfrm>
            <a:off x="2741077" y="467639"/>
            <a:ext cx="3661845" cy="624579"/>
          </a:xfrm>
          <a:prstGeom prst="rect">
            <a:avLst/>
          </a:prstGeom>
        </p:spPr>
        <p:txBody>
          <a:bodyPr spcFirstLastPara="1" wrap="square" lIns="91425" tIns="91425" rIns="91425" bIns="91425" anchor="b" anchorCtr="0">
            <a:noAutofit/>
          </a:bodyPr>
          <a:lst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GB" sz="3600" u="sng" dirty="0">
                <a:latin typeface="Amasis MT Pro Black" panose="02040A04050005020304" pitchFamily="18" charset="0"/>
              </a:rPr>
              <a:t>1.</a:t>
            </a:r>
            <a:r>
              <a:rPr lang="en-GB" sz="3600" dirty="0">
                <a:latin typeface="Amasis MT Pro Black" panose="02040A04050005020304" pitchFamily="18" charset="0"/>
              </a:rPr>
              <a:t> </a:t>
            </a:r>
            <a:r>
              <a:rPr lang="en-GB" sz="3600" u="sng" dirty="0">
                <a:latin typeface="Amasis MT Pro Black" panose="02040A04050005020304" pitchFamily="18" charset="0"/>
              </a:rPr>
              <a:t>Tensor Flow</a:t>
            </a:r>
          </a:p>
        </p:txBody>
      </p:sp>
      <p:sp>
        <p:nvSpPr>
          <p:cNvPr id="7" name="Google Shape;65;p13">
            <a:extLst>
              <a:ext uri="{FF2B5EF4-FFF2-40B4-BE49-F238E27FC236}">
                <a16:creationId xmlns:a16="http://schemas.microsoft.com/office/drawing/2014/main" id="{7A888832-1B65-48AF-A6FA-FC971C850BF7}"/>
              </a:ext>
            </a:extLst>
          </p:cNvPr>
          <p:cNvSpPr txBox="1">
            <a:spLocks noGrp="1"/>
          </p:cNvSpPr>
          <p:nvPr>
            <p:ph type="sldNum" sz="quarter" idx="12"/>
          </p:nvPr>
        </p:nvSpPr>
        <p:spPr>
          <a:xfrm>
            <a:off x="8275346" y="0"/>
            <a:ext cx="572419"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11</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468175355"/>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7" name="TextBox 6">
            <a:extLst>
              <a:ext uri="{FF2B5EF4-FFF2-40B4-BE49-F238E27FC236}">
                <a16:creationId xmlns:a16="http://schemas.microsoft.com/office/drawing/2014/main" id="{DB9E00A4-8588-47DB-BB4E-26E01F89A6FF}"/>
              </a:ext>
            </a:extLst>
          </p:cNvPr>
          <p:cNvSpPr txBox="1"/>
          <p:nvPr/>
        </p:nvSpPr>
        <p:spPr>
          <a:xfrm>
            <a:off x="868654" y="1208311"/>
            <a:ext cx="7406692" cy="35394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IN" sz="2000" b="1" dirty="0">
                <a:latin typeface="Cambria Math" panose="02040503050406030204" pitchFamily="18" charset="0"/>
                <a:ea typeface="Cambria Math" panose="02040503050406030204" pitchFamily="18" charset="0"/>
              </a:rPr>
              <a:t>Definition: </a:t>
            </a:r>
            <a:r>
              <a:rPr lang="en-IN" sz="2000" dirty="0">
                <a:latin typeface="Cambria Math" panose="02040503050406030204" pitchFamily="18" charset="0"/>
                <a:ea typeface="Cambria Math" panose="02040503050406030204" pitchFamily="18" charset="0"/>
              </a:rPr>
              <a:t>ml5.js is a machine learning library for creative coding that provides easy-to-use APIs for developers to implement machine learning models in their web-based projects.</a:t>
            </a:r>
          </a:p>
          <a:p>
            <a:endParaRPr lang="en-IN" sz="1200" dirty="0">
              <a:latin typeface="Cambria Math" panose="02040503050406030204" pitchFamily="18" charset="0"/>
              <a:ea typeface="Cambria Math" panose="02040503050406030204" pitchFamily="18" charset="0"/>
            </a:endParaRPr>
          </a:p>
          <a:p>
            <a:r>
              <a:rPr lang="en-IN" sz="2000" b="1" dirty="0">
                <a:latin typeface="Cambria Math" panose="02040503050406030204" pitchFamily="18" charset="0"/>
                <a:ea typeface="Cambria Math" panose="02040503050406030204" pitchFamily="18" charset="0"/>
              </a:rPr>
              <a:t>Overview of features: </a:t>
            </a:r>
            <a:r>
              <a:rPr lang="en-IN" sz="2000" dirty="0">
                <a:latin typeface="Cambria Math" panose="02040503050406030204" pitchFamily="18" charset="0"/>
                <a:ea typeface="Cambria Math" panose="02040503050406030204" pitchFamily="18" charset="0"/>
              </a:rPr>
              <a:t>ml5.js provides a range of pre-trained machine learning models, including image and audio recognition, natural language processing, and generative models.</a:t>
            </a:r>
          </a:p>
          <a:p>
            <a:endParaRPr lang="en-IN" sz="1200" dirty="0">
              <a:latin typeface="Cambria Math" panose="02040503050406030204" pitchFamily="18" charset="0"/>
              <a:ea typeface="Cambria Math" panose="02040503050406030204" pitchFamily="18" charset="0"/>
            </a:endParaRPr>
          </a:p>
          <a:p>
            <a:r>
              <a:rPr lang="en-IN" sz="2000" b="1" dirty="0">
                <a:latin typeface="Cambria Math" panose="02040503050406030204" pitchFamily="18" charset="0"/>
                <a:ea typeface="Cambria Math" panose="02040503050406030204" pitchFamily="18" charset="0"/>
              </a:rPr>
              <a:t>Advantages: </a:t>
            </a:r>
            <a:r>
              <a:rPr lang="en-IN" sz="2000" dirty="0">
                <a:latin typeface="Cambria Math" panose="02040503050406030204" pitchFamily="18" charset="0"/>
                <a:ea typeface="Cambria Math" panose="02040503050406030204" pitchFamily="18" charset="0"/>
              </a:rPr>
              <a:t>It have a large community of developers , simplifies the implementation of machine learning in creative coding projects, compatible with multiple web browsers and can be used on different platforms, including desktop and mobile.</a:t>
            </a:r>
          </a:p>
        </p:txBody>
      </p:sp>
      <p:sp>
        <p:nvSpPr>
          <p:cNvPr id="8" name="Google Shape;99;p18">
            <a:extLst>
              <a:ext uri="{FF2B5EF4-FFF2-40B4-BE49-F238E27FC236}">
                <a16:creationId xmlns:a16="http://schemas.microsoft.com/office/drawing/2014/main" id="{5EF22797-678F-4416-9BE6-F524D5E04BE2}"/>
              </a:ext>
            </a:extLst>
          </p:cNvPr>
          <p:cNvSpPr txBox="1">
            <a:spLocks/>
          </p:cNvSpPr>
          <p:nvPr/>
        </p:nvSpPr>
        <p:spPr>
          <a:xfrm>
            <a:off x="3332748" y="369541"/>
            <a:ext cx="2478504" cy="624579"/>
          </a:xfrm>
          <a:prstGeom prst="rect">
            <a:avLst/>
          </a:prstGeom>
        </p:spPr>
        <p:txBody>
          <a:bodyPr spcFirstLastPara="1" wrap="square" lIns="91425" tIns="91425" rIns="91425" bIns="91425" anchor="b" anchorCtr="0">
            <a:noAutofit/>
          </a:bodyPr>
          <a:lst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GB" sz="3600" u="sng" dirty="0">
                <a:latin typeface="Amasis MT Pro Black" panose="02040A04050005020304" pitchFamily="18" charset="0"/>
              </a:rPr>
              <a:t>2.</a:t>
            </a:r>
            <a:r>
              <a:rPr lang="en-GB" sz="3600" dirty="0">
                <a:latin typeface="Amasis MT Pro Black" panose="02040A04050005020304" pitchFamily="18" charset="0"/>
              </a:rPr>
              <a:t> </a:t>
            </a:r>
            <a:r>
              <a:rPr lang="en-GB" sz="3600" u="sng" dirty="0">
                <a:latin typeface="Amasis MT Pro Black" panose="02040A04050005020304" pitchFamily="18" charset="0"/>
              </a:rPr>
              <a:t>Ml5.Js</a:t>
            </a:r>
          </a:p>
        </p:txBody>
      </p:sp>
      <p:sp>
        <p:nvSpPr>
          <p:cNvPr id="9" name="Google Shape;65;p13">
            <a:extLst>
              <a:ext uri="{FF2B5EF4-FFF2-40B4-BE49-F238E27FC236}">
                <a16:creationId xmlns:a16="http://schemas.microsoft.com/office/drawing/2014/main" id="{D1A93255-CDA2-44CF-8044-6985AC1FE24A}"/>
              </a:ext>
            </a:extLst>
          </p:cNvPr>
          <p:cNvSpPr txBox="1">
            <a:spLocks noGrp="1"/>
          </p:cNvSpPr>
          <p:nvPr>
            <p:ph type="sldNum" sz="quarter" idx="12"/>
          </p:nvPr>
        </p:nvSpPr>
        <p:spPr>
          <a:xfrm>
            <a:off x="8275346" y="0"/>
            <a:ext cx="559412" cy="779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12</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7" name="TextBox 6">
            <a:extLst>
              <a:ext uri="{FF2B5EF4-FFF2-40B4-BE49-F238E27FC236}">
                <a16:creationId xmlns:a16="http://schemas.microsoft.com/office/drawing/2014/main" id="{971224C6-4DB0-4626-ABC1-0606FF121085}"/>
              </a:ext>
            </a:extLst>
          </p:cNvPr>
          <p:cNvSpPr txBox="1"/>
          <p:nvPr/>
        </p:nvSpPr>
        <p:spPr>
          <a:xfrm>
            <a:off x="868654" y="1187551"/>
            <a:ext cx="7406692" cy="35394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IN" sz="2000" b="1" dirty="0">
                <a:latin typeface="Cambria Math" panose="02040503050406030204" pitchFamily="18" charset="0"/>
                <a:ea typeface="Cambria Math" panose="02040503050406030204" pitchFamily="18" charset="0"/>
              </a:rPr>
              <a:t>Definition: </a:t>
            </a:r>
            <a:r>
              <a:rPr lang="en-IN" sz="2000" dirty="0">
                <a:latin typeface="Cambria Math" panose="02040503050406030204" pitchFamily="18" charset="0"/>
                <a:ea typeface="Cambria Math" panose="02040503050406030204" pitchFamily="18" charset="0"/>
              </a:rPr>
              <a:t>p5.js is a simple and accessible approach to creating interactive graphics, animations, and media in web browsers.</a:t>
            </a:r>
          </a:p>
          <a:p>
            <a:pPr algn="just"/>
            <a:endParaRPr lang="en-IN" sz="1200" dirty="0">
              <a:latin typeface="Cambria Math" panose="02040503050406030204" pitchFamily="18" charset="0"/>
              <a:ea typeface="Cambria Math" panose="02040503050406030204" pitchFamily="18" charset="0"/>
            </a:endParaRPr>
          </a:p>
          <a:p>
            <a:pPr algn="just"/>
            <a:r>
              <a:rPr lang="en-IN" sz="2000" b="1" dirty="0">
                <a:latin typeface="Cambria Math" panose="02040503050406030204" pitchFamily="18" charset="0"/>
                <a:ea typeface="Cambria Math" panose="02040503050406030204" pitchFamily="18" charset="0"/>
              </a:rPr>
              <a:t>Overview of features: </a:t>
            </a:r>
            <a:r>
              <a:rPr lang="en-IN" sz="2000" dirty="0">
                <a:latin typeface="Cambria Math" panose="02040503050406030204" pitchFamily="18" charset="0"/>
                <a:ea typeface="Cambria Math" panose="02040503050406030204" pitchFamily="18" charset="0"/>
              </a:rPr>
              <a:t>p5.js provides a range of drawing and animation tools, including 2D and 3D rendering, sound and video input/output, and interactivity with mouse and keyboard events. </a:t>
            </a:r>
          </a:p>
          <a:p>
            <a:pPr algn="just"/>
            <a:endParaRPr lang="en-IN" sz="1200" dirty="0">
              <a:latin typeface="Cambria Math" panose="02040503050406030204" pitchFamily="18" charset="0"/>
              <a:ea typeface="Cambria Math" panose="02040503050406030204" pitchFamily="18" charset="0"/>
            </a:endParaRPr>
          </a:p>
          <a:p>
            <a:pPr algn="just"/>
            <a:r>
              <a:rPr lang="en-IN" sz="2000" b="1" dirty="0">
                <a:latin typeface="Cambria Math" panose="02040503050406030204" pitchFamily="18" charset="0"/>
                <a:ea typeface="Cambria Math" panose="02040503050406030204" pitchFamily="18" charset="0"/>
              </a:rPr>
              <a:t>Advantages: </a:t>
            </a:r>
            <a:r>
              <a:rPr lang="en-IN" sz="2000" dirty="0">
                <a:latin typeface="Cambria Math" panose="02040503050406030204" pitchFamily="18" charset="0"/>
                <a:ea typeface="Cambria Math" panose="02040503050406030204" pitchFamily="18" charset="0"/>
              </a:rPr>
              <a:t>p5.js is easy to learn and use, making it accessible to a broad range of developers, including beginners, artists, designers, and educators. It is open source and well-documented, with an active community of contributors, making it continually evolving and improving.</a:t>
            </a:r>
          </a:p>
        </p:txBody>
      </p:sp>
      <p:sp>
        <p:nvSpPr>
          <p:cNvPr id="8" name="Google Shape;99;p18">
            <a:extLst>
              <a:ext uri="{FF2B5EF4-FFF2-40B4-BE49-F238E27FC236}">
                <a16:creationId xmlns:a16="http://schemas.microsoft.com/office/drawing/2014/main" id="{88193F21-E367-43C5-BCC4-C9D381D7A153}"/>
              </a:ext>
            </a:extLst>
          </p:cNvPr>
          <p:cNvSpPr txBox="1">
            <a:spLocks/>
          </p:cNvSpPr>
          <p:nvPr/>
        </p:nvSpPr>
        <p:spPr>
          <a:xfrm>
            <a:off x="3332748" y="324186"/>
            <a:ext cx="2478504" cy="624579"/>
          </a:xfrm>
          <a:prstGeom prst="rect">
            <a:avLst/>
          </a:prstGeom>
        </p:spPr>
        <p:txBody>
          <a:bodyPr spcFirstLastPara="1" wrap="square" lIns="91425" tIns="91425" rIns="91425" bIns="91425" anchor="b" anchorCtr="0">
            <a:noAutofit/>
          </a:bodyPr>
          <a:lst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GB" sz="3600" u="sng" dirty="0">
                <a:latin typeface="Amasis MT Pro Black" panose="02040A04050005020304" pitchFamily="18" charset="0"/>
              </a:rPr>
              <a:t>3.</a:t>
            </a:r>
            <a:r>
              <a:rPr lang="en-GB" sz="3600" dirty="0">
                <a:latin typeface="Amasis MT Pro Black" panose="02040A04050005020304" pitchFamily="18" charset="0"/>
              </a:rPr>
              <a:t> </a:t>
            </a:r>
            <a:r>
              <a:rPr lang="en-GB" sz="3600" u="sng" dirty="0">
                <a:latin typeface="Amasis MT Pro Black" panose="02040A04050005020304" pitchFamily="18" charset="0"/>
              </a:rPr>
              <a:t>P5.Js</a:t>
            </a:r>
          </a:p>
        </p:txBody>
      </p:sp>
      <p:sp>
        <p:nvSpPr>
          <p:cNvPr id="9" name="Google Shape;65;p13">
            <a:extLst>
              <a:ext uri="{FF2B5EF4-FFF2-40B4-BE49-F238E27FC236}">
                <a16:creationId xmlns:a16="http://schemas.microsoft.com/office/drawing/2014/main" id="{7B0C77ED-BEB1-4281-92B9-FD95327C7479}"/>
              </a:ext>
            </a:extLst>
          </p:cNvPr>
          <p:cNvSpPr txBox="1">
            <a:spLocks noGrp="1"/>
          </p:cNvSpPr>
          <p:nvPr>
            <p:ph type="sldNum" sz="quarter" idx="12"/>
          </p:nvPr>
        </p:nvSpPr>
        <p:spPr>
          <a:xfrm>
            <a:off x="8275346" y="0"/>
            <a:ext cx="559412" cy="779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13</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BEFC76-5B8D-421F-B0DD-9B7C72A431FD}"/>
              </a:ext>
            </a:extLst>
          </p:cNvPr>
          <p:cNvSpPr txBox="1"/>
          <p:nvPr/>
        </p:nvSpPr>
        <p:spPr>
          <a:xfrm>
            <a:off x="1946917" y="111479"/>
            <a:ext cx="5250155" cy="584775"/>
          </a:xfrm>
          <a:prstGeom prst="rect">
            <a:avLst/>
          </a:prstGeom>
          <a:noFill/>
        </p:spPr>
        <p:txBody>
          <a:bodyPr wrap="none" rtlCol="0">
            <a:spAutoFit/>
          </a:bodyPr>
          <a:lstStyle/>
          <a:p>
            <a:r>
              <a:rPr lang="en-IN" sz="3200" u="sng" dirty="0">
                <a:solidFill>
                  <a:schemeClr val="bg1"/>
                </a:solidFill>
                <a:latin typeface="Amasis MT Pro Black" panose="020B0604020202020204" charset="0"/>
              </a:rPr>
              <a:t>FLOW OF THE PROJECT</a:t>
            </a:r>
          </a:p>
        </p:txBody>
      </p:sp>
      <p:sp>
        <p:nvSpPr>
          <p:cNvPr id="5" name="TextBox 4">
            <a:extLst>
              <a:ext uri="{FF2B5EF4-FFF2-40B4-BE49-F238E27FC236}">
                <a16:creationId xmlns:a16="http://schemas.microsoft.com/office/drawing/2014/main" id="{41073AB8-878E-47C5-A596-97BB026C608C}"/>
              </a:ext>
            </a:extLst>
          </p:cNvPr>
          <p:cNvSpPr txBox="1"/>
          <p:nvPr/>
        </p:nvSpPr>
        <p:spPr>
          <a:xfrm>
            <a:off x="898866" y="985157"/>
            <a:ext cx="7346259" cy="3893374"/>
          </a:xfrm>
          <a:prstGeom prst="rect">
            <a:avLst/>
          </a:prstGeom>
          <a:gradFill>
            <a:gsLst>
              <a:gs pos="0">
                <a:srgbClr val="FA878B">
                  <a:alpha val="85000"/>
                  <a:lumMod val="98000"/>
                </a:srgbClr>
              </a:gs>
              <a:gs pos="32000">
                <a:srgbClr val="8991DF">
                  <a:alpha val="78000"/>
                </a:srgbClr>
              </a:gs>
              <a:gs pos="62000">
                <a:srgbClr val="8457C1">
                  <a:alpha val="85000"/>
                </a:srgbClr>
              </a:gs>
              <a:gs pos="100000">
                <a:srgbClr val="FA878B">
                  <a:alpha val="89000"/>
                  <a:lumMod val="95000"/>
                </a:srgbClr>
              </a:gs>
            </a:gsLst>
            <a:lin ang="5400000" scaled="1"/>
          </a:gradFill>
        </p:spPr>
        <p:txBody>
          <a:bodyPr wrap="square" rtlCol="0">
            <a:spAutoFit/>
          </a:bodyPr>
          <a:lstStyle/>
          <a:p>
            <a:pPr marL="342900" indent="-342900" algn="just">
              <a:buFont typeface="+mj-lt"/>
              <a:buAutoNum type="arabicPeriod"/>
            </a:pPr>
            <a:r>
              <a:rPr lang="en-IN" sz="2000" b="1" dirty="0">
                <a:solidFill>
                  <a:schemeClr val="bg1"/>
                </a:solidFill>
                <a:latin typeface="Cambria Math" panose="02040503050406030204" pitchFamily="18" charset="0"/>
                <a:ea typeface="Cambria Math" panose="02040503050406030204" pitchFamily="18" charset="0"/>
              </a:rPr>
              <a:t>Data Collection And Data </a:t>
            </a:r>
            <a:r>
              <a:rPr lang="en-IN" sz="2000" b="1" dirty="0" err="1">
                <a:solidFill>
                  <a:schemeClr val="bg1"/>
                </a:solidFill>
                <a:latin typeface="Cambria Math" panose="02040503050406030204" pitchFamily="18" charset="0"/>
                <a:ea typeface="Cambria Math" panose="02040503050406030204" pitchFamily="18" charset="0"/>
              </a:rPr>
              <a:t>Preprocessing</a:t>
            </a:r>
            <a:r>
              <a:rPr lang="en-IN" sz="2000" b="1" dirty="0">
                <a:solidFill>
                  <a:schemeClr val="bg1"/>
                </a:solidFill>
                <a:latin typeface="Cambria Math" panose="02040503050406030204" pitchFamily="18" charset="0"/>
                <a:ea typeface="Cambria Math" panose="02040503050406030204" pitchFamily="18" charset="0"/>
              </a:rPr>
              <a:t>: Since we are using the pretrained machine learning model data collection &amp; </a:t>
            </a:r>
            <a:r>
              <a:rPr lang="en-IN" sz="2000" b="1" dirty="0" err="1">
                <a:solidFill>
                  <a:schemeClr val="bg1"/>
                </a:solidFill>
                <a:latin typeface="Cambria Math" panose="02040503050406030204" pitchFamily="18" charset="0"/>
                <a:ea typeface="Cambria Math" panose="02040503050406030204" pitchFamily="18" charset="0"/>
              </a:rPr>
              <a:t>preprocessing</a:t>
            </a:r>
            <a:r>
              <a:rPr lang="en-IN" sz="2000" b="1" dirty="0">
                <a:solidFill>
                  <a:schemeClr val="bg1"/>
                </a:solidFill>
                <a:latin typeface="Cambria Math" panose="02040503050406030204" pitchFamily="18" charset="0"/>
                <a:ea typeface="Cambria Math" panose="02040503050406030204" pitchFamily="18" charset="0"/>
              </a:rPr>
              <a:t> is managed by tensorflow.js.</a:t>
            </a:r>
          </a:p>
          <a:p>
            <a:pPr marL="342900" indent="-342900" algn="just">
              <a:buFont typeface="+mj-lt"/>
              <a:buAutoNum type="arabicPeriod"/>
            </a:pPr>
            <a:endParaRPr lang="en-IN" sz="1200" dirty="0">
              <a:solidFill>
                <a:schemeClr val="bg1"/>
              </a:solidFill>
              <a:latin typeface="Cambria Math" panose="02040503050406030204" pitchFamily="18" charset="0"/>
              <a:ea typeface="Cambria Math" panose="02040503050406030204" pitchFamily="18" charset="0"/>
            </a:endParaRPr>
          </a:p>
          <a:p>
            <a:pPr marL="342900" indent="-342900" algn="just">
              <a:buFont typeface="+mj-lt"/>
              <a:buAutoNum type="arabicPeriod"/>
            </a:pPr>
            <a:r>
              <a:rPr lang="en-IN" sz="2000" b="1" dirty="0">
                <a:solidFill>
                  <a:schemeClr val="bg1"/>
                </a:solidFill>
                <a:latin typeface="Cambria Math" panose="02040503050406030204" pitchFamily="18" charset="0"/>
                <a:ea typeface="Cambria Math" panose="02040503050406030204" pitchFamily="18" charset="0"/>
              </a:rPr>
              <a:t>Model Selection: </a:t>
            </a:r>
            <a:r>
              <a:rPr lang="en-IN" sz="2000" dirty="0">
                <a:solidFill>
                  <a:schemeClr val="bg1"/>
                </a:solidFill>
                <a:latin typeface="Cambria Math" panose="02040503050406030204" pitchFamily="18" charset="0"/>
                <a:ea typeface="Cambria Math" panose="02040503050406030204" pitchFamily="18" charset="0"/>
              </a:rPr>
              <a:t>TensorFlow.js provides several pre-trained models for this task, including </a:t>
            </a:r>
            <a:r>
              <a:rPr lang="en-IN" sz="2000" dirty="0" err="1">
                <a:solidFill>
                  <a:schemeClr val="bg1"/>
                </a:solidFill>
                <a:latin typeface="Cambria Math" panose="02040503050406030204" pitchFamily="18" charset="0"/>
                <a:ea typeface="Cambria Math" panose="02040503050406030204" pitchFamily="18" charset="0"/>
              </a:rPr>
              <a:t>PoseNet</a:t>
            </a:r>
            <a:r>
              <a:rPr lang="en-IN" sz="2000" dirty="0">
                <a:solidFill>
                  <a:schemeClr val="bg1"/>
                </a:solidFill>
                <a:latin typeface="Cambria Math" panose="02040503050406030204" pitchFamily="18" charset="0"/>
                <a:ea typeface="Cambria Math" panose="02040503050406030204" pitchFamily="18" charset="0"/>
              </a:rPr>
              <a:t> and </a:t>
            </a:r>
            <a:r>
              <a:rPr lang="en-IN" sz="2000" dirty="0" err="1">
                <a:solidFill>
                  <a:schemeClr val="bg1"/>
                </a:solidFill>
                <a:latin typeface="Cambria Math" panose="02040503050406030204" pitchFamily="18" charset="0"/>
                <a:ea typeface="Cambria Math" panose="02040503050406030204" pitchFamily="18" charset="0"/>
              </a:rPr>
              <a:t>BlazePose</a:t>
            </a:r>
            <a:r>
              <a:rPr lang="en-IN" sz="2000" dirty="0">
                <a:solidFill>
                  <a:schemeClr val="bg1"/>
                </a:solidFill>
                <a:latin typeface="Cambria Math" panose="02040503050406030204" pitchFamily="18" charset="0"/>
                <a:ea typeface="Cambria Math" panose="02040503050406030204" pitchFamily="18" charset="0"/>
              </a:rPr>
              <a:t>.</a:t>
            </a:r>
          </a:p>
          <a:p>
            <a:pPr marL="342900" indent="-342900" algn="just">
              <a:buFont typeface="+mj-lt"/>
              <a:buAutoNum type="arabicPeriod"/>
            </a:pPr>
            <a:endParaRPr lang="en-IN" sz="1100" dirty="0">
              <a:solidFill>
                <a:schemeClr val="bg1"/>
              </a:solidFill>
              <a:latin typeface="Cambria Math" panose="02040503050406030204" pitchFamily="18" charset="0"/>
              <a:ea typeface="Cambria Math" panose="02040503050406030204" pitchFamily="18" charset="0"/>
            </a:endParaRPr>
          </a:p>
          <a:p>
            <a:pPr marL="342900" indent="-342900" algn="just">
              <a:buFont typeface="+mj-lt"/>
              <a:buAutoNum type="arabicPeriod"/>
            </a:pPr>
            <a:r>
              <a:rPr lang="en-IN" sz="2000" b="1" dirty="0">
                <a:solidFill>
                  <a:schemeClr val="bg1"/>
                </a:solidFill>
                <a:latin typeface="Cambria Math" panose="02040503050406030204" pitchFamily="18" charset="0"/>
                <a:ea typeface="Cambria Math" panose="02040503050406030204" pitchFamily="18" charset="0"/>
              </a:rPr>
              <a:t>Integration with Web Browser: </a:t>
            </a:r>
            <a:r>
              <a:rPr lang="en-IN" sz="2000" dirty="0">
                <a:solidFill>
                  <a:schemeClr val="bg1"/>
                </a:solidFill>
                <a:latin typeface="Cambria Math" panose="02040503050406030204" pitchFamily="18" charset="0"/>
                <a:ea typeface="Cambria Math" panose="02040503050406030204" pitchFamily="18" charset="0"/>
              </a:rPr>
              <a:t>This involves loading the model into the browser and configuring it to run on the user's device.</a:t>
            </a:r>
          </a:p>
          <a:p>
            <a:pPr marL="342900" indent="-342900" algn="just">
              <a:buFont typeface="+mj-lt"/>
              <a:buAutoNum type="arabicPeriod"/>
            </a:pPr>
            <a:endParaRPr lang="en-IN" sz="1200" dirty="0">
              <a:solidFill>
                <a:schemeClr val="bg1"/>
              </a:solidFill>
              <a:latin typeface="Cambria Math" panose="02040503050406030204" pitchFamily="18" charset="0"/>
              <a:ea typeface="Cambria Math" panose="02040503050406030204" pitchFamily="18" charset="0"/>
            </a:endParaRPr>
          </a:p>
          <a:p>
            <a:pPr marL="342900" indent="-342900" algn="just">
              <a:buFont typeface="+mj-lt"/>
              <a:buAutoNum type="arabicPeriod"/>
            </a:pPr>
            <a:r>
              <a:rPr lang="en-IN" sz="2000" b="1" dirty="0">
                <a:solidFill>
                  <a:schemeClr val="bg1"/>
                </a:solidFill>
                <a:latin typeface="Cambria Math" panose="02040503050406030204" pitchFamily="18" charset="0"/>
                <a:ea typeface="Cambria Math" panose="02040503050406030204" pitchFamily="18" charset="0"/>
              </a:rPr>
              <a:t>User Input: </a:t>
            </a:r>
            <a:r>
              <a:rPr lang="en-IN" sz="2000" dirty="0">
                <a:solidFill>
                  <a:schemeClr val="bg1"/>
                </a:solidFill>
                <a:latin typeface="Cambria Math" panose="02040503050406030204" pitchFamily="18" charset="0"/>
                <a:ea typeface="Cambria Math" panose="02040503050406030204" pitchFamily="18" charset="0"/>
              </a:rPr>
              <a:t>The user provides an image or a video stream to the web application, which is then used as input to the human pose estimation model.</a:t>
            </a:r>
          </a:p>
          <a:p>
            <a:pPr marL="342900" indent="-342900">
              <a:buFont typeface="+mj-lt"/>
              <a:buAutoNum type="arabicPeriod"/>
            </a:pPr>
            <a:endParaRPr lang="en-IN" sz="1200" dirty="0">
              <a:solidFill>
                <a:schemeClr val="bg1"/>
              </a:solidFill>
              <a:latin typeface="Cambria Math" panose="02040503050406030204" pitchFamily="18" charset="0"/>
              <a:ea typeface="Cambria Math" panose="02040503050406030204" pitchFamily="18" charset="0"/>
            </a:endParaRPr>
          </a:p>
        </p:txBody>
      </p:sp>
      <p:sp>
        <p:nvSpPr>
          <p:cNvPr id="6" name="Google Shape;65;p13">
            <a:extLst>
              <a:ext uri="{FF2B5EF4-FFF2-40B4-BE49-F238E27FC236}">
                <a16:creationId xmlns:a16="http://schemas.microsoft.com/office/drawing/2014/main" id="{8EE1B17D-7357-4731-AD98-64A66A10C03E}"/>
              </a:ext>
            </a:extLst>
          </p:cNvPr>
          <p:cNvSpPr txBox="1">
            <a:spLocks noGrp="1"/>
          </p:cNvSpPr>
          <p:nvPr>
            <p:ph type="sldNum" sz="quarter" idx="12"/>
          </p:nvPr>
        </p:nvSpPr>
        <p:spPr>
          <a:xfrm>
            <a:off x="8275346" y="0"/>
            <a:ext cx="559412" cy="779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14</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837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E869B-6946-44A9-8456-0BC88C292634}"/>
              </a:ext>
            </a:extLst>
          </p:cNvPr>
          <p:cNvSpPr txBox="1"/>
          <p:nvPr/>
        </p:nvSpPr>
        <p:spPr>
          <a:xfrm>
            <a:off x="616349" y="401925"/>
            <a:ext cx="7911301" cy="4339650"/>
          </a:xfrm>
          <a:prstGeom prst="rect">
            <a:avLst/>
          </a:prstGeom>
          <a:gradFill>
            <a:gsLst>
              <a:gs pos="0">
                <a:srgbClr val="FA878B">
                  <a:alpha val="85000"/>
                  <a:lumMod val="98000"/>
                </a:srgbClr>
              </a:gs>
              <a:gs pos="32000">
                <a:srgbClr val="8991DF">
                  <a:alpha val="78000"/>
                </a:srgbClr>
              </a:gs>
              <a:gs pos="62000">
                <a:srgbClr val="8457C1">
                  <a:alpha val="85000"/>
                </a:srgbClr>
              </a:gs>
              <a:gs pos="100000">
                <a:srgbClr val="FA878B">
                  <a:alpha val="89000"/>
                  <a:lumMod val="95000"/>
                </a:srgbClr>
              </a:gs>
            </a:gsLst>
            <a:lin ang="5400000" scaled="1"/>
          </a:gradFill>
        </p:spPr>
        <p:txBody>
          <a:bodyPr wrap="square" rtlCol="0">
            <a:spAutoFit/>
          </a:bodyPr>
          <a:lstStyle/>
          <a:p>
            <a:pPr marL="457200" indent="-457200" algn="just">
              <a:buClr>
                <a:schemeClr val="bg1"/>
              </a:buClr>
              <a:buFont typeface="+mj-lt"/>
              <a:buAutoNum type="arabicPeriod" startAt="6"/>
            </a:pPr>
            <a:r>
              <a:rPr lang="en-IN" sz="2000" b="1" dirty="0">
                <a:solidFill>
                  <a:schemeClr val="bg1"/>
                </a:solidFill>
                <a:latin typeface="Cambria Math" panose="02040503050406030204" pitchFamily="18" charset="0"/>
                <a:ea typeface="Cambria Math" panose="02040503050406030204" pitchFamily="18" charset="0"/>
              </a:rPr>
              <a:t>Inference: </a:t>
            </a:r>
            <a:r>
              <a:rPr lang="en-IN" sz="2000" dirty="0">
                <a:solidFill>
                  <a:schemeClr val="bg1"/>
                </a:solidFill>
                <a:latin typeface="Cambria Math" panose="02040503050406030204" pitchFamily="18" charset="0"/>
                <a:ea typeface="Cambria Math" panose="02040503050406030204" pitchFamily="18" charset="0"/>
              </a:rPr>
              <a:t>The model processes the input image or video stream and predicts the joint positions of the human body.</a:t>
            </a:r>
          </a:p>
          <a:p>
            <a:pPr marL="457200" indent="-457200" algn="just">
              <a:buClr>
                <a:schemeClr val="bg1"/>
              </a:buClr>
              <a:buFont typeface="+mj-lt"/>
              <a:buAutoNum type="arabicPeriod" startAt="6"/>
            </a:pPr>
            <a:endParaRPr lang="en-IN" sz="1400" dirty="0">
              <a:solidFill>
                <a:schemeClr val="bg1"/>
              </a:solidFill>
              <a:latin typeface="Cambria Math" panose="02040503050406030204" pitchFamily="18" charset="0"/>
              <a:ea typeface="Cambria Math" panose="02040503050406030204" pitchFamily="18" charset="0"/>
            </a:endParaRPr>
          </a:p>
          <a:p>
            <a:pPr marL="457200" indent="-457200" algn="just">
              <a:buClr>
                <a:schemeClr val="bg1"/>
              </a:buClr>
              <a:buFont typeface="+mj-lt"/>
              <a:buAutoNum type="arabicPeriod" startAt="6"/>
            </a:pPr>
            <a:r>
              <a:rPr lang="en-IN" sz="2000" b="1" dirty="0">
                <a:solidFill>
                  <a:schemeClr val="bg1"/>
                </a:solidFill>
                <a:latin typeface="Cambria Math" panose="02040503050406030204" pitchFamily="18" charset="0"/>
                <a:ea typeface="Cambria Math" panose="02040503050406030204" pitchFamily="18" charset="0"/>
              </a:rPr>
              <a:t>Visualization: </a:t>
            </a:r>
            <a:r>
              <a:rPr lang="en-IN" sz="2000" dirty="0">
                <a:solidFill>
                  <a:schemeClr val="bg1"/>
                </a:solidFill>
                <a:latin typeface="Cambria Math" panose="02040503050406030204" pitchFamily="18" charset="0"/>
                <a:ea typeface="Cambria Math" panose="02040503050406030204" pitchFamily="18" charset="0"/>
              </a:rPr>
              <a:t>The predicted joint positions are visualized on the input image or video stream in real-time.</a:t>
            </a:r>
          </a:p>
          <a:p>
            <a:pPr marL="457200" indent="-457200" algn="just">
              <a:buClr>
                <a:schemeClr val="bg1"/>
              </a:buClr>
              <a:buFont typeface="+mj-lt"/>
              <a:buAutoNum type="arabicPeriod" startAt="6"/>
            </a:pPr>
            <a:endParaRPr lang="en-IN" sz="1400" dirty="0">
              <a:solidFill>
                <a:schemeClr val="bg1"/>
              </a:solidFill>
              <a:latin typeface="Cambria Math" panose="02040503050406030204" pitchFamily="18" charset="0"/>
              <a:ea typeface="Cambria Math" panose="02040503050406030204" pitchFamily="18" charset="0"/>
            </a:endParaRPr>
          </a:p>
          <a:p>
            <a:pPr marL="457200" indent="-457200" algn="just">
              <a:buClr>
                <a:schemeClr val="bg1"/>
              </a:buClr>
              <a:buFont typeface="+mj-lt"/>
              <a:buAutoNum type="arabicPeriod" startAt="6"/>
            </a:pPr>
            <a:r>
              <a:rPr lang="en-IN" sz="2000" b="1" dirty="0">
                <a:solidFill>
                  <a:schemeClr val="bg1"/>
                </a:solidFill>
                <a:latin typeface="Cambria Math" panose="02040503050406030204" pitchFamily="18" charset="0"/>
                <a:ea typeface="Cambria Math" panose="02040503050406030204" pitchFamily="18" charset="0"/>
              </a:rPr>
              <a:t>Optimization: </a:t>
            </a:r>
            <a:r>
              <a:rPr lang="en-IN" sz="2000" dirty="0">
                <a:solidFill>
                  <a:schemeClr val="bg1"/>
                </a:solidFill>
                <a:latin typeface="Cambria Math" panose="02040503050406030204" pitchFamily="18" charset="0"/>
                <a:ea typeface="Cambria Math" panose="02040503050406030204" pitchFamily="18" charset="0"/>
              </a:rPr>
              <a:t>The model hyperparameters can be fine-tuned to improve its performance on the user's device.</a:t>
            </a:r>
          </a:p>
          <a:p>
            <a:pPr marL="457200" indent="-457200" algn="just">
              <a:buClr>
                <a:schemeClr val="bg1"/>
              </a:buClr>
              <a:buFont typeface="+mj-lt"/>
              <a:buAutoNum type="arabicPeriod" startAt="6"/>
            </a:pPr>
            <a:endParaRPr lang="en-IN" sz="1400" dirty="0">
              <a:solidFill>
                <a:schemeClr val="bg1"/>
              </a:solidFill>
              <a:latin typeface="Cambria Math" panose="02040503050406030204" pitchFamily="18" charset="0"/>
              <a:ea typeface="Cambria Math" panose="02040503050406030204" pitchFamily="18" charset="0"/>
            </a:endParaRPr>
          </a:p>
          <a:p>
            <a:pPr marL="457200" indent="-457200" algn="just">
              <a:buClr>
                <a:schemeClr val="bg1"/>
              </a:buClr>
              <a:buFont typeface="+mj-lt"/>
              <a:buAutoNum type="arabicPeriod" startAt="6"/>
            </a:pPr>
            <a:r>
              <a:rPr lang="en-IN" sz="2000" b="1" dirty="0">
                <a:solidFill>
                  <a:schemeClr val="bg1"/>
                </a:solidFill>
                <a:latin typeface="Cambria Math" panose="02040503050406030204" pitchFamily="18" charset="0"/>
                <a:ea typeface="Cambria Math" panose="02040503050406030204" pitchFamily="18" charset="0"/>
              </a:rPr>
              <a:t>Testing: </a:t>
            </a:r>
            <a:r>
              <a:rPr lang="en-IN" sz="2000" dirty="0">
                <a:solidFill>
                  <a:schemeClr val="bg1"/>
                </a:solidFill>
                <a:latin typeface="Cambria Math" panose="02040503050406030204" pitchFamily="18" charset="0"/>
                <a:ea typeface="Cambria Math" panose="02040503050406030204" pitchFamily="18" charset="0"/>
              </a:rPr>
              <a:t>The web application is tested on different devices and under different conditions to evaluate its performance and ensure that it works correctly.</a:t>
            </a:r>
          </a:p>
          <a:p>
            <a:pPr marL="457200" indent="-457200" algn="just">
              <a:buClr>
                <a:schemeClr val="bg1"/>
              </a:buClr>
              <a:buFont typeface="+mj-lt"/>
              <a:buAutoNum type="arabicPeriod" startAt="6"/>
            </a:pPr>
            <a:endParaRPr lang="en-IN" sz="1400" dirty="0">
              <a:solidFill>
                <a:schemeClr val="bg1"/>
              </a:solidFill>
              <a:latin typeface="Cambria Math" panose="02040503050406030204" pitchFamily="18" charset="0"/>
              <a:ea typeface="Cambria Math" panose="02040503050406030204" pitchFamily="18" charset="0"/>
            </a:endParaRPr>
          </a:p>
          <a:p>
            <a:pPr marL="457200" indent="-457200" algn="just">
              <a:buClr>
                <a:schemeClr val="bg1"/>
              </a:buClr>
              <a:buFont typeface="+mj-lt"/>
              <a:buAutoNum type="arabicPeriod" startAt="6"/>
            </a:pPr>
            <a:r>
              <a:rPr lang="en-IN" sz="2000" b="1" dirty="0">
                <a:solidFill>
                  <a:schemeClr val="bg1"/>
                </a:solidFill>
                <a:latin typeface="Cambria Math" panose="02040503050406030204" pitchFamily="18" charset="0"/>
                <a:ea typeface="Cambria Math" panose="02040503050406030204" pitchFamily="18" charset="0"/>
              </a:rPr>
              <a:t>Deployment: </a:t>
            </a:r>
            <a:r>
              <a:rPr lang="en-IN" sz="2000" dirty="0">
                <a:solidFill>
                  <a:schemeClr val="bg1"/>
                </a:solidFill>
                <a:latin typeface="Cambria Math" panose="02040503050406030204" pitchFamily="18" charset="0"/>
                <a:ea typeface="Cambria Math" panose="02040503050406030204" pitchFamily="18" charset="0"/>
              </a:rPr>
              <a:t>The final step is to deploy the web application, where it can be used by the users to estimate human poses in real-time.</a:t>
            </a:r>
          </a:p>
        </p:txBody>
      </p:sp>
      <p:sp>
        <p:nvSpPr>
          <p:cNvPr id="5" name="Google Shape;65;p13">
            <a:extLst>
              <a:ext uri="{FF2B5EF4-FFF2-40B4-BE49-F238E27FC236}">
                <a16:creationId xmlns:a16="http://schemas.microsoft.com/office/drawing/2014/main" id="{02B5588F-0B2F-45CF-A966-8120BDC3457B}"/>
              </a:ext>
            </a:extLst>
          </p:cNvPr>
          <p:cNvSpPr txBox="1">
            <a:spLocks noGrp="1"/>
          </p:cNvSpPr>
          <p:nvPr>
            <p:ph type="sldNum" sz="quarter" idx="12"/>
          </p:nvPr>
        </p:nvSpPr>
        <p:spPr>
          <a:xfrm>
            <a:off x="8420489" y="138960"/>
            <a:ext cx="559412" cy="525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15</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8005182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4F618113-605A-4E6B-B74C-D6C6456E0068}"/>
              </a:ext>
            </a:extLst>
          </p:cNvPr>
          <p:cNvPicPr>
            <a:picLocks noChangeAspect="1"/>
          </p:cNvPicPr>
          <p:nvPr/>
        </p:nvPicPr>
        <p:blipFill>
          <a:blip r:embed="rId2"/>
          <a:stretch>
            <a:fillRect/>
          </a:stretch>
        </p:blipFill>
        <p:spPr>
          <a:xfrm>
            <a:off x="344714" y="537029"/>
            <a:ext cx="8454571" cy="4492171"/>
          </a:xfrm>
          <a:prstGeom prst="rect">
            <a:avLst/>
          </a:prstGeom>
        </p:spPr>
      </p:pic>
      <p:sp>
        <p:nvSpPr>
          <p:cNvPr id="7" name="Google Shape;156;p26">
            <a:extLst>
              <a:ext uri="{FF2B5EF4-FFF2-40B4-BE49-F238E27FC236}">
                <a16:creationId xmlns:a16="http://schemas.microsoft.com/office/drawing/2014/main" id="{CA6E6DB9-1C76-4236-A88D-18C9CA7B91D6}"/>
              </a:ext>
            </a:extLst>
          </p:cNvPr>
          <p:cNvSpPr txBox="1">
            <a:spLocks noGrp="1"/>
          </p:cNvSpPr>
          <p:nvPr>
            <p:ph type="title"/>
          </p:nvPr>
        </p:nvSpPr>
        <p:spPr>
          <a:xfrm>
            <a:off x="2414322" y="-58057"/>
            <a:ext cx="4315353" cy="59508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800" u="sng" dirty="0">
                <a:latin typeface="Amasis MT Pro Black" panose="02040A04050005020304" pitchFamily="18" charset="0"/>
              </a:rPr>
              <a:t>WEBSITE HOME PAGE</a:t>
            </a:r>
          </a:p>
        </p:txBody>
      </p:sp>
      <p:sp>
        <p:nvSpPr>
          <p:cNvPr id="8" name="Google Shape;65;p13">
            <a:extLst>
              <a:ext uri="{FF2B5EF4-FFF2-40B4-BE49-F238E27FC236}">
                <a16:creationId xmlns:a16="http://schemas.microsoft.com/office/drawing/2014/main" id="{004F96D9-7D04-4570-A811-717FF7A3E572}"/>
              </a:ext>
            </a:extLst>
          </p:cNvPr>
          <p:cNvSpPr txBox="1">
            <a:spLocks noGrp="1"/>
          </p:cNvSpPr>
          <p:nvPr>
            <p:ph type="sldNum" sz="quarter" idx="12"/>
          </p:nvPr>
        </p:nvSpPr>
        <p:spPr>
          <a:xfrm>
            <a:off x="8275346" y="0"/>
            <a:ext cx="559412" cy="667657"/>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16</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792492816"/>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FCACB-AEA5-4DBC-8C85-E41E3B60C3CC}"/>
              </a:ext>
            </a:extLst>
          </p:cNvPr>
          <p:cNvSpPr txBox="1"/>
          <p:nvPr/>
        </p:nvSpPr>
        <p:spPr>
          <a:xfrm>
            <a:off x="3328710" y="46383"/>
            <a:ext cx="2486578" cy="584775"/>
          </a:xfrm>
          <a:prstGeom prst="rect">
            <a:avLst/>
          </a:prstGeom>
          <a:noFill/>
        </p:spPr>
        <p:txBody>
          <a:bodyPr wrap="none" rtlCol="0">
            <a:spAutoFit/>
          </a:bodyPr>
          <a:lstStyle/>
          <a:p>
            <a:pPr algn="ctr"/>
            <a:r>
              <a:rPr lang="en-IN" sz="3200" u="sng" dirty="0">
                <a:solidFill>
                  <a:schemeClr val="bg1"/>
                </a:solidFill>
                <a:latin typeface="Amasis MT Pro Black" panose="020B0604020202020204" charset="0"/>
              </a:rPr>
              <a:t>USE CASES</a:t>
            </a:r>
          </a:p>
        </p:txBody>
      </p:sp>
      <p:pic>
        <p:nvPicPr>
          <p:cNvPr id="8" name="Picture 7" descr="A picture containing text, different, colorful, several&#10;&#10;Description automatically generated">
            <a:extLst>
              <a:ext uri="{FF2B5EF4-FFF2-40B4-BE49-F238E27FC236}">
                <a16:creationId xmlns:a16="http://schemas.microsoft.com/office/drawing/2014/main" id="{D955A768-5344-42C8-9B0B-AACA7D4A23A5}"/>
              </a:ext>
            </a:extLst>
          </p:cNvPr>
          <p:cNvPicPr>
            <a:picLocks noChangeAspect="1"/>
          </p:cNvPicPr>
          <p:nvPr/>
        </p:nvPicPr>
        <p:blipFill>
          <a:blip r:embed="rId2"/>
          <a:stretch>
            <a:fillRect/>
          </a:stretch>
        </p:blipFill>
        <p:spPr>
          <a:xfrm>
            <a:off x="309242" y="779929"/>
            <a:ext cx="8525515" cy="4218427"/>
          </a:xfrm>
          <a:prstGeom prst="rect">
            <a:avLst/>
          </a:prstGeom>
          <a:ln w="12700">
            <a:noFill/>
          </a:ln>
          <a:effectLst>
            <a:glow rad="228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Google Shape;65;p13">
            <a:extLst>
              <a:ext uri="{FF2B5EF4-FFF2-40B4-BE49-F238E27FC236}">
                <a16:creationId xmlns:a16="http://schemas.microsoft.com/office/drawing/2014/main" id="{E2081CAE-89E0-4364-9DE0-573250C9AB88}"/>
              </a:ext>
            </a:extLst>
          </p:cNvPr>
          <p:cNvSpPr txBox="1">
            <a:spLocks noGrp="1"/>
          </p:cNvSpPr>
          <p:nvPr>
            <p:ph type="sldNum" sz="quarter" idx="12"/>
          </p:nvPr>
        </p:nvSpPr>
        <p:spPr>
          <a:xfrm>
            <a:off x="8275346" y="0"/>
            <a:ext cx="559412" cy="779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17</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420432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EA7C1FD-2F34-4191-7A9C-393F8AFA913F}"/>
              </a:ext>
            </a:extLst>
          </p:cNvPr>
          <p:cNvSpPr>
            <a:spLocks noGrp="1"/>
          </p:cNvSpPr>
          <p:nvPr>
            <p:ph type="body" idx="1"/>
          </p:nvPr>
        </p:nvSpPr>
        <p:spPr>
          <a:xfrm>
            <a:off x="489133" y="834571"/>
            <a:ext cx="8165727" cy="4136570"/>
          </a:xfrm>
          <a:gradFill>
            <a:gsLst>
              <a:gs pos="0">
                <a:schemeClr val="accent1">
                  <a:lumMod val="20000"/>
                  <a:lumOff val="80000"/>
                </a:schemeClr>
              </a:gs>
              <a:gs pos="35000">
                <a:schemeClr val="accent4">
                  <a:lumMod val="20000"/>
                  <a:lumOff val="80000"/>
                </a:schemeClr>
              </a:gs>
              <a:gs pos="64000">
                <a:schemeClr val="accent5">
                  <a:lumMod val="20000"/>
                  <a:lumOff val="80000"/>
                </a:schemeClr>
              </a:gs>
              <a:gs pos="100000">
                <a:schemeClr val="tx2">
                  <a:lumMod val="20000"/>
                  <a:lumOff val="80000"/>
                </a:schemeClr>
              </a:gs>
            </a:gsLst>
            <a:lin ang="5400000" scaled="1"/>
          </a:gradFill>
        </p:spPr>
        <p:txBody>
          <a:bodyPr>
            <a:normAutofit fontScale="92500" lnSpcReduction="20000"/>
          </a:bodyPr>
          <a:lstStyle/>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Real-Time Pose Estimation on Edge Devices: </a:t>
            </a:r>
            <a:r>
              <a:rPr lang="en-US" sz="1800" dirty="0">
                <a:solidFill>
                  <a:schemeClr val="tx1"/>
                </a:solidFill>
                <a:latin typeface="Cambria Math" panose="02040503050406030204" pitchFamily="18" charset="0"/>
                <a:ea typeface="Cambria Math" panose="02040503050406030204" pitchFamily="18" charset="0"/>
              </a:rPr>
              <a:t>Optimize the model to run efficiently on edge devices.</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Privacy and Security Considerations: </a:t>
            </a:r>
            <a:r>
              <a:rPr lang="en-US" sz="1800" dirty="0">
                <a:solidFill>
                  <a:schemeClr val="tx1"/>
                </a:solidFill>
                <a:latin typeface="Cambria Math" panose="02040503050406030204" pitchFamily="18" charset="0"/>
                <a:ea typeface="Cambria Math" panose="02040503050406030204" pitchFamily="18" charset="0"/>
              </a:rPr>
              <a:t>Address privacy concerns related to pose estimation.</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Real-Time Feedback and Coaching: </a:t>
            </a:r>
            <a:r>
              <a:rPr lang="en-US" sz="1800" dirty="0">
                <a:solidFill>
                  <a:schemeClr val="tx1"/>
                </a:solidFill>
                <a:latin typeface="Cambria Math" panose="02040503050406030204" pitchFamily="18" charset="0"/>
                <a:ea typeface="Cambria Math" panose="02040503050406030204" pitchFamily="18" charset="0"/>
              </a:rPr>
              <a:t>Provide real-time feedback and coaching based on detected poses.</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Collaborative Pose Estimation: </a:t>
            </a:r>
            <a:r>
              <a:rPr lang="en-US" sz="1800" dirty="0">
                <a:solidFill>
                  <a:schemeClr val="tx1"/>
                </a:solidFill>
                <a:latin typeface="Cambria Math" panose="02040503050406030204" pitchFamily="18" charset="0"/>
                <a:ea typeface="Cambria Math" panose="02040503050406030204" pitchFamily="18" charset="0"/>
              </a:rPr>
              <a:t>Investigate methods for collaborative pose estimation using multiple devices.</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Self-Supervised Learning: </a:t>
            </a:r>
            <a:r>
              <a:rPr lang="en-US" sz="1800" dirty="0">
                <a:solidFill>
                  <a:schemeClr val="tx1"/>
                </a:solidFill>
                <a:latin typeface="Cambria Math" panose="02040503050406030204" pitchFamily="18" charset="0"/>
                <a:ea typeface="Cambria Math" panose="02040503050406030204" pitchFamily="18" charset="0"/>
              </a:rPr>
              <a:t>Explore self-supervised learning techniques for pose estimation.</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Virtual Try-On and Fashion: </a:t>
            </a:r>
            <a:r>
              <a:rPr lang="en-US" sz="1800" dirty="0">
                <a:solidFill>
                  <a:schemeClr val="tx1"/>
                </a:solidFill>
                <a:latin typeface="Cambria Math" panose="02040503050406030204" pitchFamily="18" charset="0"/>
                <a:ea typeface="Cambria Math" panose="02040503050406030204" pitchFamily="18" charset="0"/>
              </a:rPr>
              <a:t>Utilize pose estimation for virtual try-on applications.</a:t>
            </a:r>
          </a:p>
          <a:p>
            <a:pPr marL="457200" indent="-457200">
              <a:buClr>
                <a:schemeClr val="accent1">
                  <a:lumMod val="75000"/>
                </a:schemeClr>
              </a:buClr>
              <a:buFont typeface="+mj-lt"/>
              <a:buAutoNum type="arabicParenR"/>
            </a:pPr>
            <a:endParaRPr lang="en-US" sz="1200" dirty="0">
              <a:solidFill>
                <a:schemeClr val="tx1"/>
              </a:solidFill>
              <a:latin typeface="Cambria Math" panose="02040503050406030204" pitchFamily="18" charset="0"/>
              <a:ea typeface="Cambria Math" panose="02040503050406030204" pitchFamily="18" charset="0"/>
            </a:endParaRPr>
          </a:p>
          <a:p>
            <a:pPr marL="457200" indent="-457200">
              <a:buClr>
                <a:schemeClr val="accent1">
                  <a:lumMod val="75000"/>
                </a:schemeClr>
              </a:buClr>
              <a:buFont typeface="+mj-lt"/>
              <a:buAutoNum type="arabicParenR"/>
            </a:pPr>
            <a:r>
              <a:rPr lang="en-US" sz="2000" b="1" dirty="0">
                <a:solidFill>
                  <a:schemeClr val="accent1">
                    <a:lumMod val="75000"/>
                  </a:schemeClr>
                </a:solidFill>
                <a:latin typeface="Cambria Math" panose="02040503050406030204" pitchFamily="18" charset="0"/>
                <a:ea typeface="Cambria Math" panose="02040503050406030204" pitchFamily="18" charset="0"/>
              </a:rPr>
              <a:t>3D Pose Estimation: </a:t>
            </a:r>
            <a:r>
              <a:rPr lang="en-US" sz="1800" dirty="0">
                <a:solidFill>
                  <a:schemeClr val="tx1"/>
                </a:solidFill>
                <a:latin typeface="Cambria Math" panose="02040503050406030204" pitchFamily="18" charset="0"/>
                <a:ea typeface="Cambria Math" panose="02040503050406030204" pitchFamily="18" charset="0"/>
              </a:rPr>
              <a:t>Enhance the model to estimate three-dimensional poses of humans.</a:t>
            </a:r>
          </a:p>
        </p:txBody>
      </p:sp>
      <p:sp>
        <p:nvSpPr>
          <p:cNvPr id="6" name="TextBox 5">
            <a:extLst>
              <a:ext uri="{FF2B5EF4-FFF2-40B4-BE49-F238E27FC236}">
                <a16:creationId xmlns:a16="http://schemas.microsoft.com/office/drawing/2014/main" id="{7DFBEBDF-72DC-0B7F-84C8-42A8FC201929}"/>
              </a:ext>
            </a:extLst>
          </p:cNvPr>
          <p:cNvSpPr txBox="1"/>
          <p:nvPr/>
        </p:nvSpPr>
        <p:spPr>
          <a:xfrm>
            <a:off x="2341258" y="22998"/>
            <a:ext cx="4461478" cy="584775"/>
          </a:xfrm>
          <a:prstGeom prst="rect">
            <a:avLst/>
          </a:prstGeom>
          <a:noFill/>
        </p:spPr>
        <p:txBody>
          <a:bodyPr wrap="none" rtlCol="0">
            <a:spAutoFit/>
          </a:bodyPr>
          <a:lstStyle/>
          <a:p>
            <a:pPr algn="ctr"/>
            <a:r>
              <a:rPr lang="en-IN" sz="3200" u="sng" dirty="0">
                <a:solidFill>
                  <a:schemeClr val="bg1"/>
                </a:solidFill>
                <a:latin typeface="Amasis MT Pro Black" panose="020B0604020202020204" charset="0"/>
              </a:rPr>
              <a:t>THE FUTURE SCOPE</a:t>
            </a:r>
          </a:p>
        </p:txBody>
      </p:sp>
      <p:sp>
        <p:nvSpPr>
          <p:cNvPr id="7" name="Google Shape;65;p13">
            <a:extLst>
              <a:ext uri="{FF2B5EF4-FFF2-40B4-BE49-F238E27FC236}">
                <a16:creationId xmlns:a16="http://schemas.microsoft.com/office/drawing/2014/main" id="{55A37622-C6F1-B9AB-9F3F-805ED3CC5214}"/>
              </a:ext>
            </a:extLst>
          </p:cNvPr>
          <p:cNvSpPr txBox="1">
            <a:spLocks/>
          </p:cNvSpPr>
          <p:nvPr/>
        </p:nvSpPr>
        <p:spPr bwMode="gray">
          <a:xfrm>
            <a:off x="8275346" y="0"/>
            <a:ext cx="559412" cy="779929"/>
          </a:xfrm>
          <a:prstGeom prst="rect">
            <a:avLst/>
          </a:prstGeom>
        </p:spPr>
        <p:txBody>
          <a:bodyPr spcFirstLastPara="1" vert="horz" lIns="91440" tIns="45720" rIns="91440" bIns="45720" rtlCol="0" anchor="b" anchorCtr="0">
            <a:normAutofit fontScale="92500"/>
          </a:bodyPr>
          <a:lstStyle>
            <a:defPPr>
              <a:defRPr lang="en-US"/>
            </a:defPPr>
            <a:lvl1pPr marL="0" algn="ctr" defTabSz="457200" rtl="0" eaLnBrk="1" latinLnBrk="0" hangingPunct="1">
              <a:defRPr sz="21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18</a:t>
            </a:fld>
            <a:endParaRPr lang="en-US" sz="2800" b="1"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4415006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2989771" y="443603"/>
            <a:ext cx="3164453" cy="672652"/>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3200" u="sng" dirty="0">
                <a:latin typeface="Amasis MT Pro Black" panose="02040A04050005020304" pitchFamily="18" charset="0"/>
              </a:rPr>
              <a:t>CONCLUSION</a:t>
            </a:r>
            <a:endParaRPr lang="en-GB" dirty="0">
              <a:latin typeface="Amasis MT Pro Black" panose="02040A04050005020304" pitchFamily="18" charset="0"/>
            </a:endParaRPr>
          </a:p>
        </p:txBody>
      </p:sp>
      <p:sp>
        <p:nvSpPr>
          <p:cNvPr id="189" name="Google Shape;189;p30"/>
          <p:cNvSpPr txBox="1">
            <a:spLocks noGrp="1"/>
          </p:cNvSpPr>
          <p:nvPr>
            <p:ph type="body" idx="1"/>
          </p:nvPr>
        </p:nvSpPr>
        <p:spPr>
          <a:xfrm>
            <a:off x="667710" y="1297639"/>
            <a:ext cx="7808577" cy="3509683"/>
          </a:xfrm>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rmAutofit fontScale="92500" lnSpcReduction="20000"/>
          </a:bodyPr>
          <a:lstStyle/>
          <a:p>
            <a:pPr marL="342900" algn="just">
              <a:lnSpc>
                <a:spcPct val="110000"/>
              </a:lnSpc>
              <a:spcAft>
                <a:spcPts val="1200"/>
              </a:spcAft>
              <a:buFont typeface="Wingdings" panose="05000000000000000000" pitchFamily="2" charset="2"/>
              <a:buChar char="ü"/>
            </a:pPr>
            <a:endParaRPr lang="en-IN" sz="500" dirty="0">
              <a:solidFill>
                <a:schemeClr val="tx1"/>
              </a:solidFill>
              <a:effectLst/>
              <a:latin typeface="Cambria Math" panose="02040503050406030204" pitchFamily="18" charset="0"/>
              <a:ea typeface="Cambria Math" panose="02040503050406030204" pitchFamily="18" charset="0"/>
            </a:endParaRPr>
          </a:p>
          <a:p>
            <a:pPr marL="342900" algn="just">
              <a:lnSpc>
                <a:spcPct val="110000"/>
              </a:lnSpc>
              <a:spcAft>
                <a:spcPts val="1200"/>
              </a:spcAft>
              <a:buFont typeface="Wingdings" panose="05000000000000000000" pitchFamily="2" charset="2"/>
              <a:buChar char="ü"/>
            </a:pPr>
            <a:r>
              <a:rPr lang="en-IN" sz="2200" dirty="0">
                <a:solidFill>
                  <a:schemeClr val="tx1"/>
                </a:solidFill>
                <a:effectLst/>
                <a:latin typeface="Cambria Math" panose="02040503050406030204" pitchFamily="18" charset="0"/>
                <a:ea typeface="Cambria Math" panose="02040503050406030204" pitchFamily="18" charset="0"/>
              </a:rPr>
              <a:t>The aim is to deliver the basic use cases of the Pose Net model for real-time human pose estimation using a webcam feed as the data. Now, the challenge is to create an advanced webcam filter </a:t>
            </a:r>
            <a:r>
              <a:rPr lang="en-IN" sz="2200" dirty="0">
                <a:latin typeface="Cambria Math" panose="02040503050406030204" pitchFamily="18" charset="0"/>
                <a:ea typeface="Cambria Math" panose="02040503050406030204" pitchFamily="18" charset="0"/>
              </a:rPr>
              <a:t>that has the detection functionalities like the Snapchat camera</a:t>
            </a:r>
            <a:r>
              <a:rPr lang="en-IN" sz="2200" dirty="0">
                <a:solidFill>
                  <a:schemeClr val="tx1"/>
                </a:solidFill>
                <a:effectLst/>
                <a:latin typeface="Cambria Math" panose="02040503050406030204" pitchFamily="18" charset="0"/>
                <a:ea typeface="Cambria Math" panose="02040503050406030204" pitchFamily="18" charset="0"/>
              </a:rPr>
              <a:t>.</a:t>
            </a:r>
          </a:p>
          <a:p>
            <a:pPr marL="342900" algn="just">
              <a:lnSpc>
                <a:spcPct val="110000"/>
              </a:lnSpc>
              <a:spcAft>
                <a:spcPts val="1200"/>
              </a:spcAft>
              <a:buFont typeface="Wingdings" panose="05000000000000000000" pitchFamily="2" charset="2"/>
              <a:buChar char="ü"/>
            </a:pPr>
            <a:endParaRPr lang="en-IN" sz="100" dirty="0">
              <a:solidFill>
                <a:schemeClr val="tx1"/>
              </a:solidFill>
              <a:effectLst/>
              <a:latin typeface="Cambria Math" panose="02040503050406030204" pitchFamily="18" charset="0"/>
              <a:ea typeface="Cambria Math" panose="02040503050406030204" pitchFamily="18" charset="0"/>
            </a:endParaRPr>
          </a:p>
          <a:p>
            <a:pPr marL="342900" algn="just">
              <a:lnSpc>
                <a:spcPct val="110000"/>
              </a:lnSpc>
              <a:spcAft>
                <a:spcPts val="1200"/>
              </a:spcAft>
              <a:buFont typeface="Wingdings" panose="05000000000000000000" pitchFamily="2" charset="2"/>
              <a:buChar char="ü"/>
            </a:pPr>
            <a:r>
              <a:rPr lang="en-IN" sz="2200" dirty="0">
                <a:latin typeface="Cambria Math" panose="02040503050406030204" pitchFamily="18" charset="0"/>
                <a:ea typeface="Cambria Math" panose="02040503050406030204" pitchFamily="18" charset="0"/>
              </a:rPr>
              <a:t>Real-time human pose estimation is a developing field that uses computer vision algorithms and machine learning models to estimate the position and orientation of a person's joints in real-time. It has applications in various fields, including virtual reality, gaming, sports analytics, and health monitoring.</a:t>
            </a:r>
            <a:endParaRPr lang="en-IN" sz="2200" dirty="0">
              <a:solidFill>
                <a:schemeClr val="tx1"/>
              </a:solidFill>
              <a:effectLst/>
              <a:latin typeface="Cambria Math" panose="02040503050406030204" pitchFamily="18" charset="0"/>
              <a:ea typeface="Cambria Math" panose="02040503050406030204" pitchFamily="18" charset="0"/>
              <a:cs typeface="Mangal" panose="02040503050203030202" pitchFamily="18" charset="0"/>
            </a:endParaRPr>
          </a:p>
        </p:txBody>
      </p:sp>
      <p:sp>
        <p:nvSpPr>
          <p:cNvPr id="5" name="Google Shape;65;p13">
            <a:extLst>
              <a:ext uri="{FF2B5EF4-FFF2-40B4-BE49-F238E27FC236}">
                <a16:creationId xmlns:a16="http://schemas.microsoft.com/office/drawing/2014/main" id="{5E29EAD6-9A2E-4BC9-9023-C899C484099F}"/>
              </a:ext>
            </a:extLst>
          </p:cNvPr>
          <p:cNvSpPr txBox="1">
            <a:spLocks noGrp="1"/>
          </p:cNvSpPr>
          <p:nvPr>
            <p:ph type="sldNum" sz="quarter" idx="12"/>
          </p:nvPr>
        </p:nvSpPr>
        <p:spPr>
          <a:xfrm>
            <a:off x="8275346" y="0"/>
            <a:ext cx="559412" cy="779929"/>
          </a:xfrm>
          <a:prstGeom prst="rect">
            <a:avLst/>
          </a:prstGeom>
        </p:spPr>
        <p:txBody>
          <a:bodyPr spcFirstLastPara="1" vert="horz" lIns="91440" tIns="45720" rIns="91440" bIns="45720" rtlCol="0" anchor="b" anchorCtr="0">
            <a:normAutofit fontScale="92500"/>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19</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5" name="Google Shape;65;p13"/>
          <p:cNvSpPr txBox="1">
            <a:spLocks noGrp="1"/>
          </p:cNvSpPr>
          <p:nvPr>
            <p:ph type="sldNum" sz="quarter" idx="12"/>
          </p:nvPr>
        </p:nvSpPr>
        <p:spPr>
          <a:xfrm>
            <a:off x="8423223" y="0"/>
            <a:ext cx="424542"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2</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graphicFrame>
        <p:nvGraphicFramePr>
          <p:cNvPr id="67" name="Google Shape;64;p13">
            <a:extLst>
              <a:ext uri="{FF2B5EF4-FFF2-40B4-BE49-F238E27FC236}">
                <a16:creationId xmlns:a16="http://schemas.microsoft.com/office/drawing/2014/main" id="{98F3EE94-9203-0819-14A5-346649E49939}"/>
              </a:ext>
            </a:extLst>
          </p:cNvPr>
          <p:cNvGraphicFramePr/>
          <p:nvPr>
            <p:extLst>
              <p:ext uri="{D42A27DB-BD31-4B8C-83A1-F6EECF244321}">
                <p14:modId xmlns:p14="http://schemas.microsoft.com/office/powerpoint/2010/main" val="3776950511"/>
              </p:ext>
            </p:extLst>
          </p:nvPr>
        </p:nvGraphicFramePr>
        <p:xfrm>
          <a:off x="822585" y="2859569"/>
          <a:ext cx="7498827" cy="2051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1" name="Group 50">
            <a:extLst>
              <a:ext uri="{FF2B5EF4-FFF2-40B4-BE49-F238E27FC236}">
                <a16:creationId xmlns:a16="http://schemas.microsoft.com/office/drawing/2014/main" id="{3D06B248-7995-4AEB-9E59-505FF5E4C25A}"/>
              </a:ext>
            </a:extLst>
          </p:cNvPr>
          <p:cNvGrpSpPr/>
          <p:nvPr/>
        </p:nvGrpSpPr>
        <p:grpSpPr>
          <a:xfrm>
            <a:off x="923405" y="253990"/>
            <a:ext cx="7290137" cy="575639"/>
            <a:chOff x="0" y="59457"/>
            <a:chExt cx="7219037" cy="575639"/>
          </a:xfrm>
          <a:solidFill>
            <a:srgbClr val="3C3584"/>
          </a:solidFill>
        </p:grpSpPr>
        <p:sp>
          <p:nvSpPr>
            <p:cNvPr id="52" name="Rectangle: Rounded Corners 51">
              <a:extLst>
                <a:ext uri="{FF2B5EF4-FFF2-40B4-BE49-F238E27FC236}">
                  <a16:creationId xmlns:a16="http://schemas.microsoft.com/office/drawing/2014/main" id="{2C1E8074-F732-4FF1-A49B-B17D3C923474}"/>
                </a:ext>
              </a:extLst>
            </p:cNvPr>
            <p:cNvSpPr/>
            <p:nvPr/>
          </p:nvSpPr>
          <p:spPr>
            <a:xfrm>
              <a:off x="0" y="59457"/>
              <a:ext cx="7219037" cy="575639"/>
            </a:xfrm>
            <a:prstGeom prst="roundRect">
              <a:avLst/>
            </a:prstGeom>
            <a:grpFill/>
            <a:ln>
              <a:solidFill>
                <a:srgbClr val="3C3584"/>
              </a:solidFill>
              <a:prstDash val="sysDot"/>
            </a:ln>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3" name="Rectangle: Rounded Corners 4">
              <a:extLst>
                <a:ext uri="{FF2B5EF4-FFF2-40B4-BE49-F238E27FC236}">
                  <a16:creationId xmlns:a16="http://schemas.microsoft.com/office/drawing/2014/main" id="{386B537B-100A-4E1D-B54D-E8A0EA44A68A}"/>
                </a:ext>
              </a:extLst>
            </p:cNvPr>
            <p:cNvSpPr txBox="1"/>
            <p:nvPr/>
          </p:nvSpPr>
          <p:spPr>
            <a:xfrm>
              <a:off x="443686" y="87556"/>
              <a:ext cx="6331656" cy="519439"/>
            </a:xfrm>
            <a:prstGeom prst="rect">
              <a:avLst/>
            </a:prstGeom>
            <a:grpFill/>
            <a:ln>
              <a:solidFill>
                <a:srgbClr val="3C3584"/>
              </a:solidFill>
              <a:prstDash val="sysDot"/>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a:lnSpc>
                  <a:spcPct val="90000"/>
                </a:lnSpc>
              </a:pPr>
              <a:r>
                <a:rPr lang="en-US" sz="2800" dirty="0">
                  <a:solidFill>
                    <a:schemeClr val="bg1"/>
                  </a:solidFill>
                  <a:latin typeface="Amasis MT Pro Black" panose="020B0604020202020204" charset="0"/>
                  <a:cs typeface="Aparajita" panose="020B0502040204020203" pitchFamily="18" charset="0"/>
                  <a:sym typeface="Montserrat"/>
                </a:rPr>
                <a:t>MAJOR PROJECT PRESENTATION</a:t>
              </a:r>
              <a:endParaRPr lang="en-US" sz="2800" dirty="0">
                <a:solidFill>
                  <a:schemeClr val="bg1"/>
                </a:solidFill>
                <a:latin typeface="Amasis MT Pro Black" panose="020B0604020202020204" charset="0"/>
                <a:cs typeface="Aparajita" panose="020B0502040204020203" pitchFamily="18" charset="0"/>
              </a:endParaRPr>
            </a:p>
          </p:txBody>
        </p:sp>
      </p:grpSp>
      <p:grpSp>
        <p:nvGrpSpPr>
          <p:cNvPr id="55" name="Group 54">
            <a:extLst>
              <a:ext uri="{FF2B5EF4-FFF2-40B4-BE49-F238E27FC236}">
                <a16:creationId xmlns:a16="http://schemas.microsoft.com/office/drawing/2014/main" id="{EFDD1C8E-B717-45F5-9EEE-E509AA4CB261}"/>
              </a:ext>
            </a:extLst>
          </p:cNvPr>
          <p:cNvGrpSpPr/>
          <p:nvPr/>
        </p:nvGrpSpPr>
        <p:grpSpPr>
          <a:xfrm>
            <a:off x="1187731" y="1288455"/>
            <a:ext cx="6761486" cy="575639"/>
            <a:chOff x="0" y="1997451"/>
            <a:chExt cx="7219037" cy="575639"/>
          </a:xfrm>
          <a:solidFill>
            <a:srgbClr val="35316A"/>
          </a:solidFill>
        </p:grpSpPr>
        <p:sp>
          <p:nvSpPr>
            <p:cNvPr id="56" name="Rectangle: Rounded Corners 55">
              <a:extLst>
                <a:ext uri="{FF2B5EF4-FFF2-40B4-BE49-F238E27FC236}">
                  <a16:creationId xmlns:a16="http://schemas.microsoft.com/office/drawing/2014/main" id="{C92B6D1E-8811-4F3E-9A79-0E07A2198518}"/>
                </a:ext>
              </a:extLst>
            </p:cNvPr>
            <p:cNvSpPr/>
            <p:nvPr/>
          </p:nvSpPr>
          <p:spPr>
            <a:xfrm>
              <a:off x="0" y="1997451"/>
              <a:ext cx="7219037" cy="575639"/>
            </a:xfrm>
            <a:prstGeom prst="roundRect">
              <a:avLst/>
            </a:prstGeom>
            <a:grpFill/>
            <a:ln>
              <a:solidFill>
                <a:srgbClr val="35316A"/>
              </a:solidFill>
            </a:ln>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7" name="Rectangle: Rounded Corners 4">
              <a:extLst>
                <a:ext uri="{FF2B5EF4-FFF2-40B4-BE49-F238E27FC236}">
                  <a16:creationId xmlns:a16="http://schemas.microsoft.com/office/drawing/2014/main" id="{911ED84E-FAC5-419D-BB35-4B795EC40F9E}"/>
                </a:ext>
              </a:extLst>
            </p:cNvPr>
            <p:cNvSpPr txBox="1"/>
            <p:nvPr/>
          </p:nvSpPr>
          <p:spPr>
            <a:xfrm>
              <a:off x="28100" y="2025551"/>
              <a:ext cx="7162837" cy="519439"/>
            </a:xfrm>
            <a:prstGeom prst="rect">
              <a:avLst/>
            </a:prstGeom>
            <a:grpFill/>
            <a:ln>
              <a:solidFill>
                <a:srgbClr val="35316A"/>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dirty="0">
                  <a:solidFill>
                    <a:srgbClr val="FFFFFF"/>
                  </a:solidFill>
                  <a:latin typeface="Cambria Math" panose="02040503050406030204" pitchFamily="18" charset="0"/>
                  <a:ea typeface="Cambria Math" panose="02040503050406030204" pitchFamily="18" charset="0"/>
                  <a:cs typeface="Aldhabi" panose="01000000000000000000" pitchFamily="2" charset="-78"/>
                  <a:sym typeface="Montserrat"/>
                </a:rPr>
                <a:t>Project Name: Real Time Human Pose Estimation</a:t>
              </a:r>
              <a:endParaRPr lang="en-US" sz="2400" b="1" kern="1200" dirty="0">
                <a:latin typeface="Cambria Math" panose="02040503050406030204" pitchFamily="18" charset="0"/>
                <a:ea typeface="Cambria Math" panose="02040503050406030204" pitchFamily="18" charset="0"/>
                <a:cs typeface="Aldhabi" panose="01000000000000000000" pitchFamily="2" charset="-78"/>
              </a:endParaRPr>
            </a:p>
          </p:txBody>
        </p:sp>
      </p:grpSp>
      <p:grpSp>
        <p:nvGrpSpPr>
          <p:cNvPr id="58" name="Group 57">
            <a:extLst>
              <a:ext uri="{FF2B5EF4-FFF2-40B4-BE49-F238E27FC236}">
                <a16:creationId xmlns:a16="http://schemas.microsoft.com/office/drawing/2014/main" id="{23510F43-EEFF-4D64-8BE4-9BEAD27A401A}"/>
              </a:ext>
            </a:extLst>
          </p:cNvPr>
          <p:cNvGrpSpPr/>
          <p:nvPr/>
        </p:nvGrpSpPr>
        <p:grpSpPr>
          <a:xfrm>
            <a:off x="2786516" y="2262308"/>
            <a:ext cx="3563916" cy="575639"/>
            <a:chOff x="0" y="1997451"/>
            <a:chExt cx="7219037" cy="575639"/>
          </a:xfrm>
          <a:solidFill>
            <a:srgbClr val="663C8E"/>
          </a:solidFill>
        </p:grpSpPr>
        <p:sp>
          <p:nvSpPr>
            <p:cNvPr id="59" name="Rectangle: Rounded Corners 58">
              <a:extLst>
                <a:ext uri="{FF2B5EF4-FFF2-40B4-BE49-F238E27FC236}">
                  <a16:creationId xmlns:a16="http://schemas.microsoft.com/office/drawing/2014/main" id="{4A8F0173-BDAA-447A-85DF-D42F73B9AAC0}"/>
                </a:ext>
              </a:extLst>
            </p:cNvPr>
            <p:cNvSpPr/>
            <p:nvPr/>
          </p:nvSpPr>
          <p:spPr>
            <a:xfrm>
              <a:off x="0" y="1997451"/>
              <a:ext cx="7219037" cy="575639"/>
            </a:xfrm>
            <a:prstGeom prst="roundRect">
              <a:avLst/>
            </a:prstGeom>
            <a:grpFill/>
            <a:ln>
              <a:solidFill>
                <a:srgbClr val="663C8E"/>
              </a:solidFill>
            </a:ln>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0" name="Rectangle: Rounded Corners 4">
              <a:extLst>
                <a:ext uri="{FF2B5EF4-FFF2-40B4-BE49-F238E27FC236}">
                  <a16:creationId xmlns:a16="http://schemas.microsoft.com/office/drawing/2014/main" id="{850C233E-2AEE-4C80-945C-E8DB5F431F8C}"/>
                </a:ext>
              </a:extLst>
            </p:cNvPr>
            <p:cNvSpPr txBox="1"/>
            <p:nvPr/>
          </p:nvSpPr>
          <p:spPr>
            <a:xfrm>
              <a:off x="56200" y="2040148"/>
              <a:ext cx="7162837" cy="496652"/>
            </a:xfrm>
            <a:prstGeom prst="rect">
              <a:avLst/>
            </a:prstGeom>
            <a:grpFill/>
            <a:ln>
              <a:solidFill>
                <a:srgbClr val="663C8E"/>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a:r>
                <a:rPr lang="en-GB" sz="2400" b="1" dirty="0">
                  <a:solidFill>
                    <a:schemeClr val="bg1"/>
                  </a:solidFill>
                  <a:latin typeface="Calisto MT" panose="020B0604020202020204" pitchFamily="18" charset="0"/>
                </a:rPr>
                <a:t>Project Members Name</a:t>
              </a:r>
              <a:endParaRPr lang="en-US" sz="2400" dirty="0">
                <a:solidFill>
                  <a:schemeClr val="bg1"/>
                </a:solidFill>
                <a:latin typeface="Calisto MT" panose="020B0604020202020204" pitchFamily="18" charset="0"/>
              </a:endParaRPr>
            </a:p>
          </p:txBody>
        </p:sp>
      </p:grpSp>
      <p:cxnSp>
        <p:nvCxnSpPr>
          <p:cNvPr id="16" name="Connector: Elbow 15">
            <a:extLst>
              <a:ext uri="{FF2B5EF4-FFF2-40B4-BE49-F238E27FC236}">
                <a16:creationId xmlns:a16="http://schemas.microsoft.com/office/drawing/2014/main" id="{CCB836D5-7189-45D0-9564-E3C78C93B56F}"/>
              </a:ext>
            </a:extLst>
          </p:cNvPr>
          <p:cNvCxnSpPr>
            <a:cxnSpLocks/>
          </p:cNvCxnSpPr>
          <p:nvPr/>
        </p:nvCxnSpPr>
        <p:spPr>
          <a:xfrm rot="5400000">
            <a:off x="7124332" y="3229043"/>
            <a:ext cx="226430" cy="12700"/>
          </a:xfrm>
          <a:prstGeom prst="bentConnector3">
            <a:avLst>
              <a:gd name="adj1" fmla="val 50000"/>
            </a:avLst>
          </a:prstGeom>
          <a:ln>
            <a:solidFill>
              <a:srgbClr val="7381D9"/>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nector: Elbow 17">
            <a:extLst>
              <a:ext uri="{FF2B5EF4-FFF2-40B4-BE49-F238E27FC236}">
                <a16:creationId xmlns:a16="http://schemas.microsoft.com/office/drawing/2014/main" id="{BFF96174-40B5-455A-9E67-5DBE3BA1DB83}"/>
              </a:ext>
            </a:extLst>
          </p:cNvPr>
          <p:cNvCxnSpPr>
            <a:cxnSpLocks/>
          </p:cNvCxnSpPr>
          <p:nvPr/>
        </p:nvCxnSpPr>
        <p:spPr>
          <a:xfrm rot="16200000" flipH="1">
            <a:off x="4219361" y="3112779"/>
            <a:ext cx="518280" cy="11859"/>
          </a:xfrm>
          <a:prstGeom prst="bentConnector3">
            <a:avLst>
              <a:gd name="adj1" fmla="val 50000"/>
            </a:avLst>
          </a:prstGeom>
          <a:ln>
            <a:solidFill>
              <a:srgbClr val="7381D9"/>
            </a:solidFill>
            <a:tailEnd type="triangle"/>
          </a:ln>
        </p:spPr>
        <p:style>
          <a:lnRef idx="3">
            <a:schemeClr val="accent2"/>
          </a:lnRef>
          <a:fillRef idx="0">
            <a:schemeClr val="accent2"/>
          </a:fillRef>
          <a:effectRef idx="2">
            <a:schemeClr val="accent2"/>
          </a:effectRef>
          <a:fontRef idx="minor">
            <a:schemeClr val="tx1"/>
          </a:fontRef>
        </p:style>
      </p:cxnSp>
      <p:cxnSp>
        <p:nvCxnSpPr>
          <p:cNvPr id="24" name="Connector: Elbow 23">
            <a:extLst>
              <a:ext uri="{FF2B5EF4-FFF2-40B4-BE49-F238E27FC236}">
                <a16:creationId xmlns:a16="http://schemas.microsoft.com/office/drawing/2014/main" id="{E692ECD6-4BC0-459D-B9EE-D2150633C283}"/>
              </a:ext>
            </a:extLst>
          </p:cNvPr>
          <p:cNvCxnSpPr>
            <a:cxnSpLocks/>
          </p:cNvCxnSpPr>
          <p:nvPr/>
        </p:nvCxnSpPr>
        <p:spPr>
          <a:xfrm rot="5400000">
            <a:off x="1676079" y="3240057"/>
            <a:ext cx="262021" cy="12700"/>
          </a:xfrm>
          <a:prstGeom prst="bentConnector3">
            <a:avLst>
              <a:gd name="adj1" fmla="val 55058"/>
            </a:avLst>
          </a:prstGeom>
          <a:ln>
            <a:solidFill>
              <a:srgbClr val="7381D9"/>
            </a:solidFill>
            <a:tailEnd type="triangle"/>
          </a:ln>
        </p:spPr>
        <p:style>
          <a:lnRef idx="3">
            <a:schemeClr val="accent2"/>
          </a:lnRef>
          <a:fillRef idx="0">
            <a:schemeClr val="accent2"/>
          </a:fillRef>
          <a:effectRef idx="2">
            <a:schemeClr val="accent2"/>
          </a:effectRef>
          <a:fontRef idx="minor">
            <a:schemeClr val="tx1"/>
          </a:fontRef>
        </p:style>
      </p:cxnSp>
      <p:cxnSp>
        <p:nvCxnSpPr>
          <p:cNvPr id="33" name="Connector: Elbow 32">
            <a:extLst>
              <a:ext uri="{FF2B5EF4-FFF2-40B4-BE49-F238E27FC236}">
                <a16:creationId xmlns:a16="http://schemas.microsoft.com/office/drawing/2014/main" id="{2B729DD4-8C67-4E02-98D7-C6345C424BA3}"/>
              </a:ext>
            </a:extLst>
          </p:cNvPr>
          <p:cNvCxnSpPr>
            <a:cxnSpLocks/>
          </p:cNvCxnSpPr>
          <p:nvPr/>
        </p:nvCxnSpPr>
        <p:spPr>
          <a:xfrm flipV="1">
            <a:off x="1813440" y="3006979"/>
            <a:ext cx="1821023" cy="115199"/>
          </a:xfrm>
          <a:prstGeom prst="bentConnector3">
            <a:avLst>
              <a:gd name="adj1" fmla="val 50000"/>
            </a:avLst>
          </a:prstGeom>
          <a:ln>
            <a:solidFill>
              <a:srgbClr val="7381D9"/>
            </a:solidFill>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C95C1FE3-572C-43A0-A797-ECA5DEF723EE}"/>
              </a:ext>
            </a:extLst>
          </p:cNvPr>
          <p:cNvCxnSpPr>
            <a:cxnSpLocks/>
          </p:cNvCxnSpPr>
          <p:nvPr/>
        </p:nvCxnSpPr>
        <p:spPr>
          <a:xfrm>
            <a:off x="3634463" y="2866943"/>
            <a:ext cx="0" cy="118414"/>
          </a:xfrm>
          <a:prstGeom prst="line">
            <a:avLst/>
          </a:prstGeom>
          <a:ln>
            <a:solidFill>
              <a:srgbClr val="7381D9"/>
            </a:solidFill>
          </a:ln>
        </p:spPr>
        <p:style>
          <a:lnRef idx="3">
            <a:schemeClr val="accent2"/>
          </a:lnRef>
          <a:fillRef idx="0">
            <a:schemeClr val="accent2"/>
          </a:fillRef>
          <a:effectRef idx="2">
            <a:schemeClr val="accent2"/>
          </a:effectRef>
          <a:fontRef idx="minor">
            <a:schemeClr val="tx1"/>
          </a:fontRef>
        </p:style>
      </p:cxnSp>
      <p:cxnSp>
        <p:nvCxnSpPr>
          <p:cNvPr id="10" name="Connector: Elbow 9">
            <a:extLst>
              <a:ext uri="{FF2B5EF4-FFF2-40B4-BE49-F238E27FC236}">
                <a16:creationId xmlns:a16="http://schemas.microsoft.com/office/drawing/2014/main" id="{F0C9A646-D223-CA51-4B2F-9E4D48C4C14B}"/>
              </a:ext>
            </a:extLst>
          </p:cNvPr>
          <p:cNvCxnSpPr>
            <a:cxnSpLocks/>
          </p:cNvCxnSpPr>
          <p:nvPr/>
        </p:nvCxnSpPr>
        <p:spPr>
          <a:xfrm>
            <a:off x="5746060" y="2949111"/>
            <a:ext cx="1497837" cy="156918"/>
          </a:xfrm>
          <a:prstGeom prst="bentConnector3">
            <a:avLst>
              <a:gd name="adj1" fmla="val 50000"/>
            </a:avLst>
          </a:prstGeom>
          <a:ln>
            <a:solidFill>
              <a:srgbClr val="7381D9"/>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A5CDA1F-D072-ECEF-9641-F223AFB24F3E}"/>
              </a:ext>
            </a:extLst>
          </p:cNvPr>
          <p:cNvCxnSpPr>
            <a:cxnSpLocks/>
          </p:cNvCxnSpPr>
          <p:nvPr/>
        </p:nvCxnSpPr>
        <p:spPr>
          <a:xfrm flipV="1">
            <a:off x="5746060" y="2837947"/>
            <a:ext cx="0" cy="91808"/>
          </a:xfrm>
          <a:prstGeom prst="line">
            <a:avLst/>
          </a:prstGeom>
          <a:ln>
            <a:solidFill>
              <a:srgbClr val="7381D9"/>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687884-DB03-4DAF-80FD-67DAD0D72B41}"/>
              </a:ext>
            </a:extLst>
          </p:cNvPr>
          <p:cNvSpPr txBox="1"/>
          <p:nvPr/>
        </p:nvSpPr>
        <p:spPr>
          <a:xfrm>
            <a:off x="2854068" y="596900"/>
            <a:ext cx="3566489" cy="584775"/>
          </a:xfrm>
          <a:prstGeom prst="rect">
            <a:avLst/>
          </a:prstGeom>
          <a:noFill/>
        </p:spPr>
        <p:txBody>
          <a:bodyPr wrap="none" rtlCol="0">
            <a:spAutoFit/>
          </a:bodyPr>
          <a:lstStyle/>
          <a:p>
            <a:r>
              <a:rPr lang="en-IN" sz="3200" u="sng" dirty="0">
                <a:solidFill>
                  <a:schemeClr val="bg1"/>
                </a:solidFill>
                <a:latin typeface="Amasis MT Pro Black" panose="020B0604020202020204" charset="0"/>
              </a:rPr>
              <a:t>RELATED LINKS</a:t>
            </a:r>
            <a:endParaRPr lang="en-IN" sz="4800" u="sng" dirty="0">
              <a:solidFill>
                <a:schemeClr val="bg1"/>
              </a:solidFill>
              <a:latin typeface="Amasis MT Pro Black" panose="020B0604020202020204" charset="0"/>
            </a:endParaRPr>
          </a:p>
        </p:txBody>
      </p:sp>
      <p:sp>
        <p:nvSpPr>
          <p:cNvPr id="8" name="TextBox 7">
            <a:extLst>
              <a:ext uri="{FF2B5EF4-FFF2-40B4-BE49-F238E27FC236}">
                <a16:creationId xmlns:a16="http://schemas.microsoft.com/office/drawing/2014/main" id="{C4413CD1-48BA-4B8A-9551-C13BB73B3237}"/>
              </a:ext>
            </a:extLst>
          </p:cNvPr>
          <p:cNvSpPr txBox="1"/>
          <p:nvPr/>
        </p:nvSpPr>
        <p:spPr>
          <a:xfrm>
            <a:off x="561415" y="1387100"/>
            <a:ext cx="8021169" cy="3323987"/>
          </a:xfrm>
          <a:prstGeom prst="rect">
            <a:avLst/>
          </a:prstGeom>
          <a:gradFill>
            <a:gsLst>
              <a:gs pos="0">
                <a:srgbClr val="D9FFEA"/>
              </a:gs>
              <a:gs pos="36000">
                <a:schemeClr val="accent3">
                  <a:lumMod val="20000"/>
                  <a:lumOff val="80000"/>
                </a:schemeClr>
              </a:gs>
              <a:gs pos="64000">
                <a:srgbClr val="D9FFEA"/>
              </a:gs>
              <a:gs pos="100000">
                <a:schemeClr val="accent2">
                  <a:lumMod val="20000"/>
                  <a:lumOff val="80000"/>
                </a:schemeClr>
              </a:gs>
            </a:gsLst>
            <a:lin ang="5400000" scaled="1"/>
          </a:gradFill>
          <a:ln>
            <a:solidFill>
              <a:schemeClr val="accent1"/>
            </a:solidFill>
          </a:ln>
        </p:spPr>
        <p:txBody>
          <a:bodyPr wrap="square" rtlCol="0">
            <a:spAutoFit/>
          </a:bodyPr>
          <a:lstStyle/>
          <a:p>
            <a:pPr marL="342900" indent="-342900">
              <a:lnSpc>
                <a:spcPct val="150000"/>
              </a:lnSpc>
              <a:buFont typeface="+mj-lt"/>
              <a:buAutoNum type="arabicPeriod"/>
            </a:pPr>
            <a:r>
              <a:rPr lang="en-US" sz="2000" b="1" dirty="0" err="1">
                <a:latin typeface="Cambria Math" panose="02040503050406030204" pitchFamily="18" charset="0"/>
                <a:ea typeface="Cambria Math" panose="02040503050406030204" pitchFamily="18" charset="0"/>
              </a:rPr>
              <a:t>Figma</a:t>
            </a:r>
            <a:r>
              <a:rPr lang="en-US" sz="2000" b="1" dirty="0">
                <a:latin typeface="Cambria Math" panose="02040503050406030204" pitchFamily="18" charset="0"/>
                <a:ea typeface="Cambria Math" panose="02040503050406030204" pitchFamily="18" charset="0"/>
              </a:rPr>
              <a:t> Design</a:t>
            </a:r>
          </a:p>
          <a:p>
            <a:pPr lvl="1"/>
            <a:r>
              <a:rPr lang="en-US" sz="2000" dirty="0">
                <a:solidFill>
                  <a:srgbClr val="002060"/>
                </a:solidFill>
                <a:latin typeface="Cambria Math" panose="02040503050406030204" pitchFamily="18" charset="0"/>
                <a:ea typeface="Cambria Math" panose="02040503050406030204" pitchFamily="18" charset="0"/>
                <a:hlinkClick r:id="rId3">
                  <a:extLst>
                    <a:ext uri="{A12FA001-AC4F-418D-AE19-62706E023703}">
                      <ahyp:hlinkClr xmlns:ahyp="http://schemas.microsoft.com/office/drawing/2018/hyperlinkcolor" val="tx"/>
                    </a:ext>
                  </a:extLst>
                </a:hlinkClick>
              </a:rPr>
              <a:t>https://www.figma.com/proto/IwBTcGW9T4qGUhQMAbepp8/Human-Pose-Estimation?node-id=210%3A67&amp;scaling=contain&amp;page-id=0%3A1</a:t>
            </a:r>
            <a:endParaRPr lang="en-US" sz="2000" dirty="0">
              <a:solidFill>
                <a:srgbClr val="002060"/>
              </a:solidFill>
              <a:latin typeface="Cambria Math" panose="02040503050406030204" pitchFamily="18" charset="0"/>
              <a:ea typeface="Cambria Math" panose="02040503050406030204" pitchFamily="18" charset="0"/>
            </a:endParaRPr>
          </a:p>
          <a:p>
            <a:pPr lvl="1"/>
            <a:endParaRPr lang="en-US" sz="2000" dirty="0">
              <a:solidFill>
                <a:srgbClr val="002060"/>
              </a:solidFill>
              <a:latin typeface="Cambria Math" panose="02040503050406030204" pitchFamily="18" charset="0"/>
              <a:ea typeface="Cambria Math" panose="02040503050406030204" pitchFamily="18" charset="0"/>
            </a:endParaRPr>
          </a:p>
          <a:p>
            <a:pPr marL="342900" indent="-342900">
              <a:buFont typeface="+mj-lt"/>
              <a:buAutoNum type="arabicPeriod"/>
            </a:pPr>
            <a:r>
              <a:rPr lang="en-US" sz="2000" b="1" dirty="0">
                <a:latin typeface="Cambria Math" panose="02040503050406030204" pitchFamily="18" charset="0"/>
                <a:ea typeface="Cambria Math" panose="02040503050406030204" pitchFamily="18" charset="0"/>
              </a:rPr>
              <a:t>Source Code Is Pushed To GitHub </a:t>
            </a:r>
            <a:r>
              <a:rPr lang="en-US" sz="2000" dirty="0">
                <a:solidFill>
                  <a:srgbClr val="002060"/>
                </a:solidFill>
                <a:latin typeface="Cambria Math" panose="02040503050406030204" pitchFamily="18" charset="0"/>
                <a:ea typeface="Cambria Math" panose="02040503050406030204" pitchFamily="18" charset="0"/>
                <a:hlinkClick r:id="rId4">
                  <a:extLst>
                    <a:ext uri="{A12FA001-AC4F-418D-AE19-62706E023703}">
                      <ahyp:hlinkClr xmlns:ahyp="http://schemas.microsoft.com/office/drawing/2018/hyperlinkcolor" val="tx"/>
                    </a:ext>
                  </a:extLst>
                </a:hlinkClick>
              </a:rPr>
              <a:t>https://github.com/itsindrajput/PoseEstimation.git</a:t>
            </a:r>
            <a:endParaRPr lang="en-US" sz="2000" dirty="0">
              <a:solidFill>
                <a:srgbClr val="002060"/>
              </a:solidFill>
              <a:latin typeface="Cambria Math" panose="02040503050406030204" pitchFamily="18" charset="0"/>
              <a:ea typeface="Cambria Math" panose="02040503050406030204" pitchFamily="18" charset="0"/>
            </a:endParaRPr>
          </a:p>
          <a:p>
            <a:pPr lvl="1"/>
            <a:endParaRPr lang="en-US" sz="2000" dirty="0">
              <a:solidFill>
                <a:srgbClr val="002060"/>
              </a:solidFill>
              <a:latin typeface="Cambria Math" panose="02040503050406030204" pitchFamily="18" charset="0"/>
              <a:ea typeface="Cambria Math" panose="02040503050406030204" pitchFamily="18" charset="0"/>
            </a:endParaRPr>
          </a:p>
          <a:p>
            <a:pPr marL="342900" indent="-342900">
              <a:buFont typeface="+mj-lt"/>
              <a:buAutoNum type="arabicPeriod"/>
            </a:pPr>
            <a:r>
              <a:rPr lang="en-US" sz="2000" b="1" dirty="0">
                <a:latin typeface="Cambria Math" panose="02040503050406030204" pitchFamily="18" charset="0"/>
                <a:ea typeface="Cambria Math" panose="02040503050406030204" pitchFamily="18" charset="0"/>
              </a:rPr>
              <a:t>Our Pose Estimation Website</a:t>
            </a:r>
          </a:p>
          <a:p>
            <a:r>
              <a:rPr lang="en-US" sz="2000" dirty="0">
                <a:latin typeface="Cambria Math" panose="02040503050406030204" pitchFamily="18" charset="0"/>
                <a:ea typeface="Cambria Math" panose="02040503050406030204" pitchFamily="18" charset="0"/>
              </a:rPr>
              <a:t>	</a:t>
            </a:r>
            <a:r>
              <a:rPr lang="en-US" sz="2000" u="sng" dirty="0">
                <a:solidFill>
                  <a:srgbClr val="002060"/>
                </a:solidFill>
                <a:latin typeface="Cambria Math" panose="02040503050406030204" pitchFamily="18" charset="0"/>
                <a:ea typeface="Cambria Math" panose="02040503050406030204" pitchFamily="18" charset="0"/>
                <a:hlinkClick r:id="rId5">
                  <a:extLst>
                    <a:ext uri="{A12FA001-AC4F-418D-AE19-62706E023703}">
                      <ahyp:hlinkClr xmlns:ahyp="http://schemas.microsoft.com/office/drawing/2018/hyperlinkcolor" val="tx"/>
                    </a:ext>
                  </a:extLst>
                </a:hlinkClick>
              </a:rPr>
              <a:t>https://poseestimation.netlify.app</a:t>
            </a:r>
            <a:endParaRPr lang="en-IN" sz="2000" u="sng" dirty="0">
              <a:solidFill>
                <a:srgbClr val="002060"/>
              </a:solidFill>
              <a:latin typeface="Cambria Math" panose="02040503050406030204" pitchFamily="18" charset="0"/>
              <a:ea typeface="Cambria Math" panose="02040503050406030204" pitchFamily="18" charset="0"/>
            </a:endParaRPr>
          </a:p>
        </p:txBody>
      </p:sp>
      <p:sp>
        <p:nvSpPr>
          <p:cNvPr id="9" name="Google Shape;65;p13">
            <a:extLst>
              <a:ext uri="{FF2B5EF4-FFF2-40B4-BE49-F238E27FC236}">
                <a16:creationId xmlns:a16="http://schemas.microsoft.com/office/drawing/2014/main" id="{EAAECE7F-45BF-4DB7-89F9-676F3BD56131}"/>
              </a:ext>
            </a:extLst>
          </p:cNvPr>
          <p:cNvSpPr txBox="1">
            <a:spLocks/>
          </p:cNvSpPr>
          <p:nvPr/>
        </p:nvSpPr>
        <p:spPr bwMode="gray">
          <a:xfrm>
            <a:off x="8275346" y="0"/>
            <a:ext cx="559412" cy="779929"/>
          </a:xfrm>
          <a:prstGeom prst="rect">
            <a:avLst/>
          </a:prstGeom>
        </p:spPr>
        <p:txBody>
          <a:bodyPr spcFirstLastPara="1" vert="horz" wrap="square" lIns="91440" tIns="45720" rIns="91440" bIns="45720" rtlCol="0" anchor="b" anchorCtr="0">
            <a:normAutofit fontScale="92500"/>
          </a:bodyPr>
          <a:lstStyle>
            <a:defPPr>
              <a:defRPr lang="en-US"/>
            </a:defPPr>
            <a:lvl1pPr marL="0" lvl="0" algn="ctr" defTabSz="457200" rtl="0" eaLnBrk="1" latinLnBrk="0" hangingPunct="1">
              <a:buNone/>
              <a:defRPr sz="2100" b="0" i="0" kern="1200">
                <a:solidFill>
                  <a:schemeClr val="bg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20</a:t>
            </a:fld>
            <a:endParaRPr lang="en-US" sz="2800" b="1"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4710926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1000"/>
            <a:lum/>
          </a:blip>
          <a:srcRect/>
          <a:stretch>
            <a:fillRect t="-9000" b="-9000"/>
          </a:stretch>
        </a:blip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1"/>
          </p:nvPr>
        </p:nvSpPr>
        <p:spPr>
          <a:xfrm>
            <a:off x="1470998" y="1158228"/>
            <a:ext cx="3101002" cy="2827043"/>
          </a:xfrm>
          <a:prstGeom prst="rect">
            <a:avLst/>
          </a:prstGeom>
        </p:spPr>
        <p:txBody>
          <a:bodyPr spcFirstLastPara="1" wrap="square" lIns="91425" tIns="91425" rIns="91425" bIns="91425" anchor="t" anchorCtr="0">
            <a:normAutofit fontScale="85000" lnSpcReduction="20000"/>
          </a:bodyPr>
          <a:lstStyle/>
          <a:p>
            <a:pPr marL="0" lvl="0" indent="0" algn="l" rtl="0">
              <a:lnSpc>
                <a:spcPct val="120000"/>
              </a:lnSpc>
              <a:spcBef>
                <a:spcPts val="0"/>
              </a:spcBef>
              <a:spcAft>
                <a:spcPts val="1200"/>
              </a:spcAft>
              <a:buNone/>
            </a:pPr>
            <a:r>
              <a:rPr lang="en-GB" sz="10000" dirty="0">
                <a:solidFill>
                  <a:schemeClr val="bg1"/>
                </a:solidFill>
                <a:latin typeface="Footlight MT Light" panose="020B0604020202020204" pitchFamily="18" charset="0"/>
              </a:rPr>
              <a:t>Thank     </a:t>
            </a:r>
          </a:p>
          <a:p>
            <a:pPr marL="0" lvl="0" indent="0" algn="l" rtl="0">
              <a:spcBef>
                <a:spcPts val="0"/>
              </a:spcBef>
              <a:spcAft>
                <a:spcPts val="1200"/>
              </a:spcAft>
              <a:buNone/>
            </a:pPr>
            <a:r>
              <a:rPr lang="en-GB" sz="10000" dirty="0">
                <a:solidFill>
                  <a:schemeClr val="bg1"/>
                </a:solidFill>
                <a:latin typeface="Footlight MT Light" panose="020B0604020202020204" pitchFamily="18" charset="0"/>
              </a:rPr>
              <a:t> You</a:t>
            </a:r>
          </a:p>
        </p:txBody>
      </p:sp>
      <p:pic>
        <p:nvPicPr>
          <p:cNvPr id="4" name="Picture 3" descr="Logo">
            <a:extLst>
              <a:ext uri="{FF2B5EF4-FFF2-40B4-BE49-F238E27FC236}">
                <a16:creationId xmlns:a16="http://schemas.microsoft.com/office/drawing/2014/main" id="{241504AE-E6E7-F78B-DEA5-92190E1E3498}"/>
              </a:ext>
            </a:extLst>
          </p:cNvPr>
          <p:cNvPicPr>
            <a:picLocks noChangeAspect="1"/>
          </p:cNvPicPr>
          <p:nvPr/>
        </p:nvPicPr>
        <p:blipFill rotWithShape="1">
          <a:blip r:embed="rId4"/>
          <a:srcRect l="52831" t="21607" r="5034" b="13085"/>
          <a:stretch/>
        </p:blipFill>
        <p:spPr>
          <a:xfrm>
            <a:off x="4763142" y="942877"/>
            <a:ext cx="2662518" cy="3392217"/>
          </a:xfrm>
          <a:prstGeom prst="rect">
            <a:avLst/>
          </a:prstGeom>
          <a:ln>
            <a:noFill/>
          </a:ln>
          <a:effectLst>
            <a:softEdge rad="112500"/>
          </a:effectLst>
        </p:spPr>
      </p:pic>
      <p:pic>
        <p:nvPicPr>
          <p:cNvPr id="7" name="Picture 6" descr="A screenshot of a computer&#10;&#10;Description automatically generated">
            <a:extLst>
              <a:ext uri="{FF2B5EF4-FFF2-40B4-BE49-F238E27FC236}">
                <a16:creationId xmlns:a16="http://schemas.microsoft.com/office/drawing/2014/main" id="{F78F16CF-3EBF-A250-977F-700D77CBF67B}"/>
              </a:ext>
            </a:extLst>
          </p:cNvPr>
          <p:cNvPicPr>
            <a:picLocks noChangeAspect="1"/>
          </p:cNvPicPr>
          <p:nvPr/>
        </p:nvPicPr>
        <p:blipFill rotWithShape="1">
          <a:blip r:embed="rId5"/>
          <a:srcRect l="43020" t="37095" r="43210" b="37585"/>
          <a:stretch/>
        </p:blipFill>
        <p:spPr>
          <a:xfrm rot="322634">
            <a:off x="3760565" y="2756647"/>
            <a:ext cx="717092" cy="766547"/>
          </a:xfrm>
          <a:prstGeom prst="ellipse">
            <a:avLst/>
          </a:prstGeom>
          <a:ln/>
        </p:spPr>
        <p:style>
          <a:lnRef idx="3">
            <a:schemeClr val="lt1"/>
          </a:lnRef>
          <a:fillRef idx="1">
            <a:schemeClr val="accent1"/>
          </a:fillRef>
          <a:effectRef idx="1">
            <a:schemeClr val="accent1"/>
          </a:effectRef>
          <a:fontRef idx="minor">
            <a:schemeClr val="lt1"/>
          </a:fontRef>
        </p:style>
      </p:pic>
      <p:sp>
        <p:nvSpPr>
          <p:cNvPr id="3" name="Google Shape;65;p13">
            <a:extLst>
              <a:ext uri="{FF2B5EF4-FFF2-40B4-BE49-F238E27FC236}">
                <a16:creationId xmlns:a16="http://schemas.microsoft.com/office/drawing/2014/main" id="{BEBB3953-A561-D6AE-2A3A-46E4D84456A8}"/>
              </a:ext>
            </a:extLst>
          </p:cNvPr>
          <p:cNvSpPr txBox="1">
            <a:spLocks/>
          </p:cNvSpPr>
          <p:nvPr/>
        </p:nvSpPr>
        <p:spPr bwMode="gray">
          <a:xfrm>
            <a:off x="8275346" y="0"/>
            <a:ext cx="559412" cy="779929"/>
          </a:xfrm>
          <a:prstGeom prst="rect">
            <a:avLst/>
          </a:prstGeom>
        </p:spPr>
        <p:txBody>
          <a:bodyPr spcFirstLastPara="1" vert="horz" wrap="square" lIns="91440" tIns="45720" rIns="91440" bIns="45720" rtlCol="0" anchor="b" anchorCtr="0">
            <a:normAutofit fontScale="92500"/>
          </a:bodyPr>
          <a:lstStyle>
            <a:defPPr>
              <a:defRPr lang="en-US"/>
            </a:defPPr>
            <a:lvl1pPr marL="0" lvl="0" algn="ctr" defTabSz="457200" rtl="0" eaLnBrk="1" latinLnBrk="0" hangingPunct="1">
              <a:buNone/>
              <a:defRPr sz="2100" b="0" i="0" kern="1200">
                <a:solidFill>
                  <a:schemeClr val="bg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21</a:t>
            </a:fld>
            <a:endParaRPr lang="en-US" sz="2800" b="1"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2EF9EE7-79CE-4105-A6AA-E41983A02CE4}"/>
              </a:ext>
            </a:extLst>
          </p:cNvPr>
          <p:cNvSpPr>
            <a:spLocks noGrp="1"/>
          </p:cNvSpPr>
          <p:nvPr>
            <p:ph type="title"/>
          </p:nvPr>
        </p:nvSpPr>
        <p:spPr>
          <a:xfrm>
            <a:off x="3407342" y="0"/>
            <a:ext cx="2329315" cy="720483"/>
          </a:xfrm>
        </p:spPr>
        <p:txBody>
          <a:bodyPr>
            <a:normAutofit/>
          </a:bodyPr>
          <a:lstStyle/>
          <a:p>
            <a:pPr algn="ctr"/>
            <a:r>
              <a:rPr lang="en-US" sz="3200" u="sng" dirty="0">
                <a:solidFill>
                  <a:schemeClr val="bg1"/>
                </a:solidFill>
                <a:latin typeface="Amasis MT Pro Black" panose="020B0604020202020204" charset="0"/>
              </a:rPr>
              <a:t>INDEX</a:t>
            </a:r>
            <a:endParaRPr lang="en-IN" sz="3200" dirty="0">
              <a:solidFill>
                <a:schemeClr val="bg1"/>
              </a:solidFill>
              <a:latin typeface="Amasis MT Pro Black" panose="020B0604020202020204" charset="0"/>
            </a:endParaRPr>
          </a:p>
        </p:txBody>
      </p:sp>
      <p:graphicFrame>
        <p:nvGraphicFramePr>
          <p:cNvPr id="6" name="Table 4">
            <a:extLst>
              <a:ext uri="{FF2B5EF4-FFF2-40B4-BE49-F238E27FC236}">
                <a16:creationId xmlns:a16="http://schemas.microsoft.com/office/drawing/2014/main" id="{EF73E864-C51C-4EE7-BAAE-75809A3152D4}"/>
              </a:ext>
            </a:extLst>
          </p:cNvPr>
          <p:cNvGraphicFramePr>
            <a:graphicFrameLocks noGrp="1"/>
          </p:cNvGraphicFramePr>
          <p:nvPr>
            <p:extLst>
              <p:ext uri="{D42A27DB-BD31-4B8C-83A1-F6EECF244321}">
                <p14:modId xmlns:p14="http://schemas.microsoft.com/office/powerpoint/2010/main" val="2828664316"/>
              </p:ext>
            </p:extLst>
          </p:nvPr>
        </p:nvGraphicFramePr>
        <p:xfrm>
          <a:off x="991721" y="835851"/>
          <a:ext cx="7160558" cy="4202616"/>
        </p:xfrm>
        <a:graphic>
          <a:graphicData uri="http://schemas.openxmlformats.org/drawingml/2006/table">
            <a:tbl>
              <a:tblPr firstRow="1" bandRow="1">
                <a:tableStyleId>{073A0DAA-6AF3-43AB-8588-CEC1D06C72B9}</a:tableStyleId>
              </a:tblPr>
              <a:tblGrid>
                <a:gridCol w="863479">
                  <a:extLst>
                    <a:ext uri="{9D8B030D-6E8A-4147-A177-3AD203B41FA5}">
                      <a16:colId xmlns:a16="http://schemas.microsoft.com/office/drawing/2014/main" val="398496016"/>
                    </a:ext>
                  </a:extLst>
                </a:gridCol>
                <a:gridCol w="4710327">
                  <a:extLst>
                    <a:ext uri="{9D8B030D-6E8A-4147-A177-3AD203B41FA5}">
                      <a16:colId xmlns:a16="http://schemas.microsoft.com/office/drawing/2014/main" val="2353318238"/>
                    </a:ext>
                  </a:extLst>
                </a:gridCol>
                <a:gridCol w="1586752">
                  <a:extLst>
                    <a:ext uri="{9D8B030D-6E8A-4147-A177-3AD203B41FA5}">
                      <a16:colId xmlns:a16="http://schemas.microsoft.com/office/drawing/2014/main" val="2306893558"/>
                    </a:ext>
                  </a:extLst>
                </a:gridCol>
              </a:tblGrid>
              <a:tr h="382056">
                <a:tc>
                  <a:txBody>
                    <a:bodyPr/>
                    <a:lstStyle/>
                    <a:p>
                      <a:r>
                        <a:rPr lang="en-US" sz="1800" dirty="0" err="1">
                          <a:latin typeface="Amasis MT Pro Medium" panose="02040604050005020304" pitchFamily="18" charset="0"/>
                        </a:rPr>
                        <a:t>S.No</a:t>
                      </a:r>
                      <a:endParaRPr lang="en-IN" sz="1800" dirty="0">
                        <a:latin typeface="Amasis MT Pro Medium" panose="02040604050005020304" pitchFamily="18" charset="0"/>
                      </a:endParaRPr>
                    </a:p>
                  </a:txBody>
                  <a:tcPr/>
                </a:tc>
                <a:tc>
                  <a:txBody>
                    <a:bodyPr/>
                    <a:lstStyle/>
                    <a:p>
                      <a:pPr algn="l"/>
                      <a:r>
                        <a:rPr lang="en-US" sz="1800" dirty="0">
                          <a:latin typeface="Amasis MT Pro Medium" panose="02040604050005020304" pitchFamily="18" charset="0"/>
                        </a:rPr>
                        <a:t>Topics</a:t>
                      </a:r>
                      <a:endParaRPr lang="en-IN" sz="1800" dirty="0">
                        <a:latin typeface="Amasis MT Pro Medium" panose="02040604050005020304" pitchFamily="18" charset="0"/>
                      </a:endParaRPr>
                    </a:p>
                  </a:txBody>
                  <a:tcPr/>
                </a:tc>
                <a:tc>
                  <a:txBody>
                    <a:bodyPr/>
                    <a:lstStyle/>
                    <a:p>
                      <a:r>
                        <a:rPr lang="en-US" sz="1800" dirty="0">
                          <a:latin typeface="Amasis MT Pro Medium" panose="02040604050005020304" pitchFamily="18" charset="0"/>
                        </a:rPr>
                        <a:t>Page No</a:t>
                      </a:r>
                      <a:endParaRPr lang="en-IN" sz="1800" dirty="0">
                        <a:latin typeface="Amasis MT Pro Medium" panose="02040604050005020304" pitchFamily="18" charset="0"/>
                      </a:endParaRPr>
                    </a:p>
                  </a:txBody>
                  <a:tcPr/>
                </a:tc>
                <a:extLst>
                  <a:ext uri="{0D108BD9-81ED-4DB2-BD59-A6C34878D82A}">
                    <a16:rowId xmlns:a16="http://schemas.microsoft.com/office/drawing/2014/main" val="2659356821"/>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1.</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Constraints</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4</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595684357"/>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2.</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Introduction</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5</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218935681"/>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3.</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Pose Estimation</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6</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4197184969"/>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4.</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IN" sz="1800" dirty="0">
                          <a:solidFill>
                            <a:schemeClr val="tx1">
                              <a:lumMod val="95000"/>
                              <a:lumOff val="5000"/>
                            </a:schemeClr>
                          </a:solidFill>
                          <a:latin typeface="Cambria Math" panose="02040503050406030204" pitchFamily="18" charset="0"/>
                          <a:ea typeface="Cambria Math" panose="02040503050406030204" pitchFamily="18" charset="0"/>
                        </a:rPr>
                        <a:t>Types Of Pose Estimation</a:t>
                      </a:r>
                    </a:p>
                  </a:txBody>
                  <a:tcPr/>
                </a:tc>
                <a:tc>
                  <a:txBody>
                    <a:bodyPr/>
                    <a:lstStyle/>
                    <a:p>
                      <a:pPr algn="ctr"/>
                      <a:r>
                        <a:rPr lang="en-IN" sz="1800" dirty="0">
                          <a:solidFill>
                            <a:schemeClr val="tx1">
                              <a:lumMod val="95000"/>
                              <a:lumOff val="5000"/>
                            </a:schemeClr>
                          </a:solidFill>
                          <a:latin typeface="Cambria Math" panose="02040503050406030204" pitchFamily="18" charset="0"/>
                          <a:ea typeface="Cambria Math" panose="02040503050406030204" pitchFamily="18" charset="0"/>
                        </a:rPr>
                        <a:t>7 - 9</a:t>
                      </a:r>
                    </a:p>
                  </a:txBody>
                  <a:tcPr/>
                </a:tc>
                <a:extLst>
                  <a:ext uri="{0D108BD9-81ED-4DB2-BD59-A6C34878D82A}">
                    <a16:rowId xmlns:a16="http://schemas.microsoft.com/office/drawing/2014/main" val="2828651931"/>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5.</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Libraries</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10 - 13</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786567186"/>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6.</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Flow of Project</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14 - 15</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115968683"/>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7.</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Website Home Page</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16</a:t>
                      </a:r>
                    </a:p>
                  </a:txBody>
                  <a:tcPr/>
                </a:tc>
                <a:extLst>
                  <a:ext uri="{0D108BD9-81ED-4DB2-BD59-A6C34878D82A}">
                    <a16:rowId xmlns:a16="http://schemas.microsoft.com/office/drawing/2014/main" val="2448083900"/>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8.</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IN" sz="1800" dirty="0">
                          <a:solidFill>
                            <a:schemeClr val="tx1">
                              <a:lumMod val="95000"/>
                              <a:lumOff val="5000"/>
                            </a:schemeClr>
                          </a:solidFill>
                          <a:latin typeface="Cambria Math" panose="02040503050406030204" pitchFamily="18" charset="0"/>
                          <a:ea typeface="Cambria Math" panose="02040503050406030204" pitchFamily="18" charset="0"/>
                        </a:rPr>
                        <a:t>Use Cases</a:t>
                      </a: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17</a:t>
                      </a:r>
                    </a:p>
                  </a:txBody>
                  <a:tcPr/>
                </a:tc>
                <a:extLst>
                  <a:ext uri="{0D108BD9-81ED-4DB2-BD59-A6C34878D82A}">
                    <a16:rowId xmlns:a16="http://schemas.microsoft.com/office/drawing/2014/main" val="3756230576"/>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9.</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The Future Scope</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18</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0287370"/>
                  </a:ext>
                </a:extLst>
              </a:tr>
              <a:tr h="382056">
                <a:tc>
                  <a:txBody>
                    <a:bodyPr/>
                    <a:lstStyle/>
                    <a:p>
                      <a:pPr marL="0" indent="0" algn="ctr">
                        <a:buFont typeface="+mj-lt"/>
                        <a:buNone/>
                      </a:pPr>
                      <a:r>
                        <a:rPr lang="en-US" sz="1800" dirty="0">
                          <a:solidFill>
                            <a:schemeClr val="tx1">
                              <a:lumMod val="95000"/>
                              <a:lumOff val="5000"/>
                            </a:schemeClr>
                          </a:solidFill>
                          <a:latin typeface="Cambria Math" panose="02040503050406030204" pitchFamily="18" charset="0"/>
                          <a:ea typeface="Cambria Math" panose="02040503050406030204" pitchFamily="18" charset="0"/>
                        </a:rPr>
                        <a:t>10.</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l"/>
                      <a:r>
                        <a:rPr lang="en-US" sz="1800" dirty="0">
                          <a:solidFill>
                            <a:schemeClr val="tx1">
                              <a:lumMod val="95000"/>
                              <a:lumOff val="5000"/>
                            </a:schemeClr>
                          </a:solidFill>
                          <a:latin typeface="Cambria Math" panose="02040503050406030204" pitchFamily="18" charset="0"/>
                          <a:ea typeface="Cambria Math" panose="02040503050406030204" pitchFamily="18" charset="0"/>
                        </a:rPr>
                        <a:t>Conclusion</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tc>
                  <a:txBody>
                    <a:bodyPr/>
                    <a:lstStyle/>
                    <a:p>
                      <a:pPr algn="ctr"/>
                      <a:r>
                        <a:rPr lang="en-US" sz="1800" dirty="0">
                          <a:solidFill>
                            <a:schemeClr val="tx1">
                              <a:lumMod val="95000"/>
                              <a:lumOff val="5000"/>
                            </a:schemeClr>
                          </a:solidFill>
                          <a:latin typeface="Cambria Math" panose="02040503050406030204" pitchFamily="18" charset="0"/>
                          <a:ea typeface="Cambria Math" panose="02040503050406030204" pitchFamily="18" charset="0"/>
                        </a:rPr>
                        <a:t>19</a:t>
                      </a:r>
                      <a:endParaRPr lang="en-IN" sz="1800" dirty="0">
                        <a:solidFill>
                          <a:schemeClr val="tx1">
                            <a:lumMod val="95000"/>
                            <a:lumOff val="5000"/>
                          </a:schemeClr>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322272252"/>
                  </a:ext>
                </a:extLst>
              </a:tr>
            </a:tbl>
          </a:graphicData>
        </a:graphic>
      </p:graphicFrame>
      <p:sp>
        <p:nvSpPr>
          <p:cNvPr id="7" name="Google Shape;65;p13">
            <a:extLst>
              <a:ext uri="{FF2B5EF4-FFF2-40B4-BE49-F238E27FC236}">
                <a16:creationId xmlns:a16="http://schemas.microsoft.com/office/drawing/2014/main" id="{1F113D69-0043-454E-853E-3F77E08C61C6}"/>
              </a:ext>
            </a:extLst>
          </p:cNvPr>
          <p:cNvSpPr txBox="1">
            <a:spLocks noGrp="1"/>
          </p:cNvSpPr>
          <p:nvPr>
            <p:ph type="sldNum" sz="quarter" idx="12"/>
          </p:nvPr>
        </p:nvSpPr>
        <p:spPr>
          <a:xfrm>
            <a:off x="8423223" y="0"/>
            <a:ext cx="424542"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3</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9857543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16F-B920-66C2-F730-8765C325EAB8}"/>
              </a:ext>
            </a:extLst>
          </p:cNvPr>
          <p:cNvSpPr>
            <a:spLocks noGrp="1"/>
          </p:cNvSpPr>
          <p:nvPr>
            <p:ph type="title"/>
          </p:nvPr>
        </p:nvSpPr>
        <p:spPr>
          <a:xfrm>
            <a:off x="2843019" y="149858"/>
            <a:ext cx="3457959" cy="686100"/>
          </a:xfrm>
        </p:spPr>
        <p:txBody>
          <a:bodyPr>
            <a:normAutofit fontScale="90000"/>
          </a:bodyPr>
          <a:lstStyle/>
          <a:p>
            <a:pPr algn="ctr"/>
            <a:r>
              <a:rPr lang="en-IN" sz="3600" u="sng" dirty="0">
                <a:latin typeface="Amasis MT Pro Black" panose="02040A04050005020304" pitchFamily="18" charset="0"/>
              </a:rPr>
              <a:t>CONSTRAINTS</a:t>
            </a:r>
          </a:p>
        </p:txBody>
      </p:sp>
      <p:sp>
        <p:nvSpPr>
          <p:cNvPr id="3" name="Text Placeholder 2">
            <a:extLst>
              <a:ext uri="{FF2B5EF4-FFF2-40B4-BE49-F238E27FC236}">
                <a16:creationId xmlns:a16="http://schemas.microsoft.com/office/drawing/2014/main" id="{4E995842-613B-BCD3-4955-1072722AB148}"/>
              </a:ext>
            </a:extLst>
          </p:cNvPr>
          <p:cNvSpPr>
            <a:spLocks noGrp="1"/>
          </p:cNvSpPr>
          <p:nvPr>
            <p:ph type="body" idx="1"/>
          </p:nvPr>
        </p:nvSpPr>
        <p:spPr>
          <a:xfrm>
            <a:off x="489134" y="1019501"/>
            <a:ext cx="8165727" cy="3808613"/>
          </a:xfrm>
          <a:gradFill>
            <a:gsLst>
              <a:gs pos="0">
                <a:schemeClr val="accent1">
                  <a:lumMod val="20000"/>
                  <a:lumOff val="80000"/>
                </a:schemeClr>
              </a:gs>
              <a:gs pos="35000">
                <a:schemeClr val="accent4">
                  <a:lumMod val="20000"/>
                  <a:lumOff val="80000"/>
                </a:schemeClr>
              </a:gs>
              <a:gs pos="64000">
                <a:schemeClr val="accent5">
                  <a:lumMod val="20000"/>
                  <a:lumOff val="80000"/>
                </a:schemeClr>
              </a:gs>
              <a:gs pos="100000">
                <a:schemeClr val="tx2">
                  <a:lumMod val="20000"/>
                  <a:lumOff val="80000"/>
                </a:schemeClr>
              </a:gs>
            </a:gsLst>
            <a:lin ang="5400000" scaled="1"/>
          </a:gradFill>
        </p:spPr>
        <p:txBody>
          <a:bodyPr>
            <a:normAutofit fontScale="92500" lnSpcReduction="20000"/>
          </a:bodyPr>
          <a:lstStyle/>
          <a:p>
            <a:pPr algn="just">
              <a:lnSpc>
                <a:spcPct val="120000"/>
              </a:lnSpc>
              <a:buClr>
                <a:schemeClr val="tx1"/>
              </a:buClr>
              <a:buFont typeface="Wingdings" panose="05000000000000000000" pitchFamily="2" charset="2"/>
              <a:buChar char="q"/>
            </a:pPr>
            <a:r>
              <a:rPr lang="en-IN" sz="2000" dirty="0">
                <a:solidFill>
                  <a:schemeClr val="tx1"/>
                </a:solidFill>
                <a:latin typeface="Cambria Math" panose="02040503050406030204" pitchFamily="18" charset="0"/>
                <a:ea typeface="Cambria Math" panose="02040503050406030204" pitchFamily="18" charset="0"/>
              </a:rPr>
              <a:t>Pose estimation is a vast topic and considering their types (2D pose estimation and 3D pose estimation) we had restricted our project to the 2D pose estimation which is the estimation of </a:t>
            </a:r>
            <a:r>
              <a:rPr lang="en-IN" sz="2000" dirty="0" err="1">
                <a:solidFill>
                  <a:schemeClr val="tx1"/>
                </a:solidFill>
                <a:latin typeface="Cambria Math" panose="02040503050406030204" pitchFamily="18" charset="0"/>
                <a:ea typeface="Cambria Math" panose="02040503050406030204" pitchFamily="18" charset="0"/>
              </a:rPr>
              <a:t>keypoints</a:t>
            </a:r>
            <a:r>
              <a:rPr lang="en-IN" sz="2000" dirty="0">
                <a:solidFill>
                  <a:schemeClr val="tx1"/>
                </a:solidFill>
                <a:latin typeface="Cambria Math" panose="02040503050406030204" pitchFamily="18" charset="0"/>
                <a:ea typeface="Cambria Math" panose="02040503050406030204" pitchFamily="18" charset="0"/>
              </a:rPr>
              <a:t> of object or image along x and y coordinate.</a:t>
            </a:r>
          </a:p>
          <a:p>
            <a:pPr marL="114300" indent="0" algn="just">
              <a:lnSpc>
                <a:spcPct val="120000"/>
              </a:lnSpc>
              <a:buClr>
                <a:schemeClr val="tx1"/>
              </a:buClr>
              <a:buNone/>
            </a:pPr>
            <a:endParaRPr lang="en-IN" sz="2000" dirty="0">
              <a:solidFill>
                <a:schemeClr val="tx1"/>
              </a:solidFill>
              <a:latin typeface="Cambria Math" panose="02040503050406030204" pitchFamily="18" charset="0"/>
              <a:ea typeface="Cambria Math" panose="02040503050406030204" pitchFamily="18" charset="0"/>
            </a:endParaRPr>
          </a:p>
          <a:p>
            <a:pPr algn="just">
              <a:lnSpc>
                <a:spcPct val="120000"/>
              </a:lnSpc>
              <a:buClr>
                <a:schemeClr val="tx1"/>
              </a:buClr>
              <a:buFont typeface="Wingdings" panose="05000000000000000000" pitchFamily="2" charset="2"/>
              <a:buChar char="q"/>
            </a:pPr>
            <a:r>
              <a:rPr lang="en-IN" sz="2000" dirty="0">
                <a:solidFill>
                  <a:schemeClr val="tx1"/>
                </a:solidFill>
                <a:latin typeface="Cambria Math" panose="02040503050406030204" pitchFamily="18" charset="0"/>
                <a:ea typeface="Cambria Math" panose="02040503050406030204" pitchFamily="18" charset="0"/>
              </a:rPr>
              <a:t>On the other hand the implementation can be done in several ways. But we will estimate the single and multi pose with the help of Browser. </a:t>
            </a:r>
          </a:p>
          <a:p>
            <a:pPr marL="114300" indent="0" algn="just">
              <a:lnSpc>
                <a:spcPct val="120000"/>
              </a:lnSpc>
              <a:buNone/>
            </a:pPr>
            <a:endParaRPr lang="en-IN" sz="2000" dirty="0">
              <a:solidFill>
                <a:schemeClr val="tx1"/>
              </a:solidFill>
              <a:latin typeface="Cambria Math" panose="02040503050406030204" pitchFamily="18" charset="0"/>
              <a:ea typeface="Cambria Math" panose="02040503050406030204" pitchFamily="18" charset="0"/>
            </a:endParaRPr>
          </a:p>
          <a:p>
            <a:pPr algn="just">
              <a:lnSpc>
                <a:spcPct val="120000"/>
              </a:lnSpc>
              <a:buClr>
                <a:schemeClr val="tx1"/>
              </a:buClr>
              <a:buFont typeface="Wingdings" panose="05000000000000000000" pitchFamily="2" charset="2"/>
              <a:buChar char="q"/>
            </a:pPr>
            <a:r>
              <a:rPr lang="en-IN" sz="2000" dirty="0">
                <a:solidFill>
                  <a:schemeClr val="tx1"/>
                </a:solidFill>
                <a:latin typeface="Cambria Math" panose="02040503050406030204" pitchFamily="18" charset="0"/>
                <a:ea typeface="Cambria Math" panose="02040503050406030204" pitchFamily="18" charset="0"/>
              </a:rPr>
              <a:t>Here we are not going to train the Machine Learning models, instead we had used java script libraries which have inbuilt capabilities of Machine Learning and just by using some import commands we will have access to those Machine Learning models. </a:t>
            </a:r>
          </a:p>
        </p:txBody>
      </p:sp>
      <p:sp>
        <p:nvSpPr>
          <p:cNvPr id="7" name="Google Shape;65;p13">
            <a:extLst>
              <a:ext uri="{FF2B5EF4-FFF2-40B4-BE49-F238E27FC236}">
                <a16:creationId xmlns:a16="http://schemas.microsoft.com/office/drawing/2014/main" id="{56680DD4-BF5E-49C9-9DA8-83C3F8C117F9}"/>
              </a:ext>
            </a:extLst>
          </p:cNvPr>
          <p:cNvSpPr txBox="1">
            <a:spLocks noGrp="1"/>
          </p:cNvSpPr>
          <p:nvPr>
            <p:ph type="sldNum" sz="quarter" idx="12"/>
          </p:nvPr>
        </p:nvSpPr>
        <p:spPr>
          <a:xfrm>
            <a:off x="8423223" y="0"/>
            <a:ext cx="424542"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4</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824630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2756245" y="229367"/>
            <a:ext cx="3631507"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b="1" dirty="0"/>
              <a:t>                 </a:t>
            </a:r>
            <a:r>
              <a:rPr lang="en-GB" sz="3600" dirty="0"/>
              <a:t> </a:t>
            </a:r>
            <a:r>
              <a:rPr lang="en-GB" sz="3200" u="sng" dirty="0">
                <a:latin typeface="Amasis MT Pro Black" panose="02040A04050005020304" pitchFamily="18" charset="0"/>
              </a:rPr>
              <a:t>INTRODUCTION</a:t>
            </a:r>
            <a:endParaRPr sz="3600" u="sng" dirty="0">
              <a:latin typeface="Amasis MT Pro Black" panose="02040A04050005020304" pitchFamily="18" charset="0"/>
            </a:endParaRPr>
          </a:p>
        </p:txBody>
      </p:sp>
      <p:sp>
        <p:nvSpPr>
          <p:cNvPr id="6" name="Google Shape;65;p13">
            <a:extLst>
              <a:ext uri="{FF2B5EF4-FFF2-40B4-BE49-F238E27FC236}">
                <a16:creationId xmlns:a16="http://schemas.microsoft.com/office/drawing/2014/main" id="{F716147E-A966-4F67-92FD-4131529B98CD}"/>
              </a:ext>
            </a:extLst>
          </p:cNvPr>
          <p:cNvSpPr txBox="1">
            <a:spLocks/>
          </p:cNvSpPr>
          <p:nvPr/>
        </p:nvSpPr>
        <p:spPr bwMode="gray">
          <a:xfrm>
            <a:off x="8423223" y="0"/>
            <a:ext cx="424542" cy="779929"/>
          </a:xfrm>
          <a:prstGeom prst="rect">
            <a:avLst/>
          </a:prstGeom>
        </p:spPr>
        <p:txBody>
          <a:bodyPr spcFirstLastPara="1" vert="horz" wrap="square" lIns="91440" tIns="45720" rIns="91440" bIns="45720" rtlCol="0" anchor="b" anchorCtr="0">
            <a:normAutofit/>
          </a:bodyPr>
          <a:lstStyle>
            <a:defPPr>
              <a:defRPr lang="en-US"/>
            </a:defPPr>
            <a:lvl1pPr marL="0" lvl="0" algn="ctr" defTabSz="457200" rtl="0" eaLnBrk="1" latinLnBrk="0" hangingPunct="1">
              <a:buNone/>
              <a:defRPr sz="2100" b="0" i="0" kern="1200">
                <a:solidFill>
                  <a:schemeClr val="bg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5</a:t>
            </a:fld>
            <a:endParaRPr lang="en-US" sz="2800" b="1" dirty="0">
              <a:solidFill>
                <a:srgbClr val="FFFFFF"/>
              </a:solidFill>
              <a:latin typeface="Cambria Math" panose="02040503050406030204" pitchFamily="18" charset="0"/>
              <a:ea typeface="Cambria Math" panose="02040503050406030204" pitchFamily="18" charset="0"/>
            </a:endParaRPr>
          </a:p>
        </p:txBody>
      </p:sp>
      <p:sp>
        <p:nvSpPr>
          <p:cNvPr id="4" name="TextBox 3">
            <a:extLst>
              <a:ext uri="{FF2B5EF4-FFF2-40B4-BE49-F238E27FC236}">
                <a16:creationId xmlns:a16="http://schemas.microsoft.com/office/drawing/2014/main" id="{BCC5A14B-5B61-4305-8BE2-4BC3CD5B55CD}"/>
              </a:ext>
            </a:extLst>
          </p:cNvPr>
          <p:cNvSpPr txBox="1"/>
          <p:nvPr/>
        </p:nvSpPr>
        <p:spPr>
          <a:xfrm>
            <a:off x="606887" y="1159599"/>
            <a:ext cx="7930225" cy="3477875"/>
          </a:xfrm>
          <a:prstGeom prst="rect">
            <a:avLst/>
          </a:prstGeom>
          <a:gradFill>
            <a:gsLst>
              <a:gs pos="0">
                <a:schemeClr val="tx2">
                  <a:lumMod val="20000"/>
                  <a:lumOff val="80000"/>
                </a:schemeClr>
              </a:gs>
              <a:gs pos="48000">
                <a:srgbClr val="D9FFEA"/>
              </a:gs>
              <a:gs pos="100000">
                <a:schemeClr val="accent5">
                  <a:lumMod val="20000"/>
                  <a:lumOff val="80000"/>
                </a:schemeClr>
              </a:gs>
              <a:gs pos="100000">
                <a:schemeClr val="tx2">
                  <a:lumMod val="20000"/>
                  <a:lumOff val="80000"/>
                </a:schemeClr>
              </a:gs>
            </a:gsLst>
            <a:lin ang="5400000" scaled="1"/>
          </a:gradFill>
        </p:spPr>
        <p:txBody>
          <a:bodyPr wrap="square" rtlCol="0">
            <a:spAutoFit/>
          </a:bodyPr>
          <a:lstStyle/>
          <a:p>
            <a:pPr marL="342900" indent="-342900" algn="just">
              <a:buFont typeface="Wingdings" panose="05000000000000000000" pitchFamily="2" charset="2"/>
              <a:buChar char="q"/>
            </a:pPr>
            <a:r>
              <a:rPr lang="en-IN" sz="2000" dirty="0">
                <a:latin typeface="Cambria Math" panose="02040503050406030204" pitchFamily="18" charset="0"/>
                <a:ea typeface="Cambria Math" panose="02040503050406030204" pitchFamily="18" charset="0"/>
              </a:rPr>
              <a:t>The Human Pose Estimation is the task of using a machine learning model to estimate the approximate pose of a person from an image or a video by estimating the spatial locations of key body joints that is called </a:t>
            </a:r>
            <a:r>
              <a:rPr lang="en-IN" sz="2000" dirty="0" err="1">
                <a:latin typeface="Cambria Math" panose="02040503050406030204" pitchFamily="18" charset="0"/>
                <a:ea typeface="Cambria Math" panose="02040503050406030204" pitchFamily="18" charset="0"/>
              </a:rPr>
              <a:t>keypoints</a:t>
            </a:r>
            <a:r>
              <a:rPr lang="en-IN" sz="2000" dirty="0">
                <a:latin typeface="Cambria Math" panose="02040503050406030204" pitchFamily="18" charset="0"/>
                <a:ea typeface="Cambria Math" panose="02040503050406030204" pitchFamily="18" charset="0"/>
              </a:rPr>
              <a:t>.</a:t>
            </a:r>
          </a:p>
          <a:p>
            <a:pPr algn="just"/>
            <a:endParaRPr lang="en-IN" sz="2000" dirty="0">
              <a:latin typeface="Cambria Math" panose="02040503050406030204" pitchFamily="18" charset="0"/>
              <a:ea typeface="Cambria Math" panose="02040503050406030204" pitchFamily="18" charset="0"/>
            </a:endParaRPr>
          </a:p>
          <a:p>
            <a:pPr marL="342900" indent="-342900" algn="just">
              <a:buFont typeface="Wingdings" panose="05000000000000000000" pitchFamily="2" charset="2"/>
              <a:buChar char="q"/>
            </a:pPr>
            <a:r>
              <a:rPr lang="en-IN" sz="2000" dirty="0">
                <a:latin typeface="Cambria Math" panose="02040503050406030204" pitchFamily="18" charset="0"/>
                <a:ea typeface="Cambria Math" panose="02040503050406030204" pitchFamily="18" charset="0"/>
              </a:rPr>
              <a:t>The Aim of this project is to deliver the basic use cases of the Pose Net model for real-time human pose estimation using a webcam feed as the data.</a:t>
            </a:r>
          </a:p>
          <a:p>
            <a:pPr algn="just"/>
            <a:endParaRPr lang="en-IN" sz="2000" dirty="0">
              <a:latin typeface="Cambria Math" panose="02040503050406030204" pitchFamily="18" charset="0"/>
              <a:ea typeface="Cambria Math" panose="02040503050406030204" pitchFamily="18" charset="0"/>
            </a:endParaRPr>
          </a:p>
          <a:p>
            <a:pPr marL="342900" indent="-342900" algn="just">
              <a:buFont typeface="Wingdings" panose="05000000000000000000" pitchFamily="2" charset="2"/>
              <a:buChar char="q"/>
            </a:pPr>
            <a:r>
              <a:rPr lang="en-IN" sz="2000" dirty="0">
                <a:latin typeface="Cambria Math" panose="02040503050406030204" pitchFamily="18" charset="0"/>
                <a:ea typeface="Cambria Math" panose="02040503050406030204" pitchFamily="18" charset="0"/>
              </a:rPr>
              <a:t>TensorFlow.js is a JavaScript library that enables the training and deployment of machine learning models in the browser.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2441149" y="189281"/>
            <a:ext cx="4261702" cy="5906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3200" u="sng" dirty="0">
                <a:latin typeface="Amasis MT Pro Black" panose="02040A04050005020304" pitchFamily="18" charset="0"/>
                <a:ea typeface="Montserrat"/>
                <a:cs typeface="Montserrat"/>
                <a:sym typeface="Montserrat"/>
              </a:rPr>
              <a:t>POSE ESTIMATION</a:t>
            </a:r>
            <a:endParaRPr sz="3200" u="sng" dirty="0">
              <a:latin typeface="Amasis MT Pro Black" panose="02040A04050005020304" pitchFamily="18" charset="0"/>
            </a:endParaRPr>
          </a:p>
        </p:txBody>
      </p:sp>
      <p:sp>
        <p:nvSpPr>
          <p:cNvPr id="6" name="Google Shape;65;p13">
            <a:extLst>
              <a:ext uri="{FF2B5EF4-FFF2-40B4-BE49-F238E27FC236}">
                <a16:creationId xmlns:a16="http://schemas.microsoft.com/office/drawing/2014/main" id="{F56A08A4-185E-42A8-B0BA-0DA78BF85A77}"/>
              </a:ext>
            </a:extLst>
          </p:cNvPr>
          <p:cNvSpPr txBox="1">
            <a:spLocks noGrp="1"/>
          </p:cNvSpPr>
          <p:nvPr>
            <p:ph type="sldNum" sz="quarter" idx="12"/>
          </p:nvPr>
        </p:nvSpPr>
        <p:spPr>
          <a:xfrm>
            <a:off x="8423223" y="0"/>
            <a:ext cx="424542" cy="779929"/>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6</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
        <p:nvSpPr>
          <p:cNvPr id="7" name="TextBox 6">
            <a:extLst>
              <a:ext uri="{FF2B5EF4-FFF2-40B4-BE49-F238E27FC236}">
                <a16:creationId xmlns:a16="http://schemas.microsoft.com/office/drawing/2014/main" id="{3FA7A42E-44E6-4B18-9503-7014BB8A8270}"/>
              </a:ext>
            </a:extLst>
          </p:cNvPr>
          <p:cNvSpPr txBox="1"/>
          <p:nvPr/>
        </p:nvSpPr>
        <p:spPr>
          <a:xfrm>
            <a:off x="296235" y="993209"/>
            <a:ext cx="5712771" cy="38164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IN" sz="2400" b="1" dirty="0">
                <a:solidFill>
                  <a:schemeClr val="tx1"/>
                </a:solidFill>
                <a:latin typeface="Cambria Math" panose="02040503050406030204" pitchFamily="18" charset="0"/>
                <a:ea typeface="Cambria Math" panose="02040503050406030204" pitchFamily="18" charset="0"/>
              </a:rPr>
              <a:t>Definition: </a:t>
            </a:r>
            <a:r>
              <a:rPr lang="en-IN" sz="2000" dirty="0">
                <a:solidFill>
                  <a:schemeClr val="tx1"/>
                </a:solidFill>
                <a:latin typeface="Cambria Math" panose="02040503050406030204" pitchFamily="18" charset="0"/>
                <a:ea typeface="Cambria Math" panose="02040503050406030204" pitchFamily="18" charset="0"/>
              </a:rPr>
              <a:t>Real-time human pose estimation is a technique that involves detecting and tracking human body parts in real-time video or image data.</a:t>
            </a:r>
          </a:p>
          <a:p>
            <a:pPr algn="just"/>
            <a:endParaRPr lang="en-IN" sz="1400" dirty="0">
              <a:solidFill>
                <a:schemeClr val="tx1"/>
              </a:solidFill>
              <a:latin typeface="Cambria Math" panose="02040503050406030204" pitchFamily="18" charset="0"/>
              <a:ea typeface="Cambria Math" panose="02040503050406030204" pitchFamily="18" charset="0"/>
            </a:endParaRPr>
          </a:p>
          <a:p>
            <a:pPr algn="just"/>
            <a:r>
              <a:rPr lang="en-IN" sz="2400" b="1" dirty="0">
                <a:solidFill>
                  <a:schemeClr val="tx1"/>
                </a:solidFill>
                <a:latin typeface="Cambria Math" panose="02040503050406030204" pitchFamily="18" charset="0"/>
                <a:ea typeface="Cambria Math" panose="02040503050406030204" pitchFamily="18" charset="0"/>
              </a:rPr>
              <a:t>Explanation: </a:t>
            </a:r>
            <a:r>
              <a:rPr lang="en-IN" sz="2000" dirty="0">
                <a:solidFill>
                  <a:schemeClr val="tx1"/>
                </a:solidFill>
                <a:latin typeface="Cambria Math" panose="02040503050406030204" pitchFamily="18" charset="0"/>
                <a:ea typeface="Cambria Math" panose="02040503050406030204" pitchFamily="18" charset="0"/>
              </a:rPr>
              <a:t>Real-time human pose estimation uses computer vision and machine learning techniques to identify the location and orientation of each body part.</a:t>
            </a:r>
          </a:p>
          <a:p>
            <a:pPr algn="just"/>
            <a:endParaRPr lang="en-IN" sz="1400" dirty="0">
              <a:solidFill>
                <a:schemeClr val="tx1"/>
              </a:solidFill>
              <a:latin typeface="Cambria Math" panose="02040503050406030204" pitchFamily="18" charset="0"/>
              <a:ea typeface="Cambria Math" panose="02040503050406030204" pitchFamily="18" charset="0"/>
            </a:endParaRPr>
          </a:p>
          <a:p>
            <a:pPr algn="just"/>
            <a:r>
              <a:rPr lang="en-IN" sz="2400" b="1" dirty="0">
                <a:solidFill>
                  <a:schemeClr val="tx1"/>
                </a:solidFill>
                <a:latin typeface="Cambria Math" panose="02040503050406030204" pitchFamily="18" charset="0"/>
                <a:ea typeface="Cambria Math" panose="02040503050406030204" pitchFamily="18" charset="0"/>
              </a:rPr>
              <a:t>Use cases: </a:t>
            </a:r>
            <a:r>
              <a:rPr lang="en-IN" sz="2000" dirty="0">
                <a:solidFill>
                  <a:schemeClr val="tx1"/>
                </a:solidFill>
                <a:latin typeface="Cambria Math" panose="02040503050406030204" pitchFamily="18" charset="0"/>
                <a:ea typeface="Cambria Math" panose="02040503050406030204" pitchFamily="18" charset="0"/>
              </a:rPr>
              <a:t>Human action recognition, human-computer interaction, video surveillance, fitness, health tracking, and gesture recognition.</a:t>
            </a:r>
          </a:p>
        </p:txBody>
      </p:sp>
      <p:pic>
        <p:nvPicPr>
          <p:cNvPr id="13" name="Picture 12" descr="A person holding a tennis racket&#10;&#10;Description automatically generated">
            <a:extLst>
              <a:ext uri="{FF2B5EF4-FFF2-40B4-BE49-F238E27FC236}">
                <a16:creationId xmlns:a16="http://schemas.microsoft.com/office/drawing/2014/main" id="{3BB37350-99C9-46C7-AF51-1231E08265B4}"/>
              </a:ext>
            </a:extLst>
          </p:cNvPr>
          <p:cNvPicPr>
            <a:picLocks noChangeAspect="1"/>
          </p:cNvPicPr>
          <p:nvPr/>
        </p:nvPicPr>
        <p:blipFill rotWithShape="1">
          <a:blip r:embed="rId3"/>
          <a:srcRect l="14673" t="11146" r="5904" b="9231"/>
          <a:stretch/>
        </p:blipFill>
        <p:spPr>
          <a:xfrm>
            <a:off x="6196986" y="907896"/>
            <a:ext cx="2724737" cy="3987053"/>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B33AFC-36FC-AB65-71D0-C7644B8DEDED}"/>
              </a:ext>
            </a:extLst>
          </p:cNvPr>
          <p:cNvPicPr>
            <a:picLocks noChangeAspect="1"/>
          </p:cNvPicPr>
          <p:nvPr/>
        </p:nvPicPr>
        <p:blipFill>
          <a:blip r:embed="rId2"/>
          <a:stretch>
            <a:fillRect/>
          </a:stretch>
        </p:blipFill>
        <p:spPr>
          <a:xfrm>
            <a:off x="397192" y="667285"/>
            <a:ext cx="3850131" cy="2024021"/>
          </a:xfrm>
          <a:prstGeom prst="rect">
            <a:avLst/>
          </a:prstGeom>
        </p:spPr>
      </p:pic>
      <p:pic>
        <p:nvPicPr>
          <p:cNvPr id="8" name="Picture 7">
            <a:extLst>
              <a:ext uri="{FF2B5EF4-FFF2-40B4-BE49-F238E27FC236}">
                <a16:creationId xmlns:a16="http://schemas.microsoft.com/office/drawing/2014/main" id="{A4B477D8-8851-2E45-2D9B-BF955DB9ACA2}"/>
              </a:ext>
            </a:extLst>
          </p:cNvPr>
          <p:cNvPicPr>
            <a:picLocks noChangeAspect="1"/>
          </p:cNvPicPr>
          <p:nvPr/>
        </p:nvPicPr>
        <p:blipFill>
          <a:blip r:embed="rId3"/>
          <a:stretch>
            <a:fillRect/>
          </a:stretch>
        </p:blipFill>
        <p:spPr>
          <a:xfrm>
            <a:off x="4896677" y="667285"/>
            <a:ext cx="3850131" cy="2024021"/>
          </a:xfrm>
          <a:prstGeom prst="rect">
            <a:avLst/>
          </a:prstGeom>
        </p:spPr>
      </p:pic>
      <p:pic>
        <p:nvPicPr>
          <p:cNvPr id="10" name="Picture 9">
            <a:extLst>
              <a:ext uri="{FF2B5EF4-FFF2-40B4-BE49-F238E27FC236}">
                <a16:creationId xmlns:a16="http://schemas.microsoft.com/office/drawing/2014/main" id="{12EEA5E2-3A84-228F-9BD6-86FE2F9B5BF4}"/>
              </a:ext>
            </a:extLst>
          </p:cNvPr>
          <p:cNvPicPr>
            <a:picLocks noChangeAspect="1"/>
          </p:cNvPicPr>
          <p:nvPr/>
        </p:nvPicPr>
        <p:blipFill>
          <a:blip r:embed="rId4"/>
          <a:stretch>
            <a:fillRect/>
          </a:stretch>
        </p:blipFill>
        <p:spPr>
          <a:xfrm>
            <a:off x="387898" y="3003030"/>
            <a:ext cx="3850131" cy="2024021"/>
          </a:xfrm>
          <a:prstGeom prst="rect">
            <a:avLst/>
          </a:prstGeom>
        </p:spPr>
      </p:pic>
      <p:sp>
        <p:nvSpPr>
          <p:cNvPr id="14" name="Google Shape;84;p16">
            <a:extLst>
              <a:ext uri="{FF2B5EF4-FFF2-40B4-BE49-F238E27FC236}">
                <a16:creationId xmlns:a16="http://schemas.microsoft.com/office/drawing/2014/main" id="{B0F705E4-7F96-A0EA-4105-AE06948EDFFA}"/>
              </a:ext>
            </a:extLst>
          </p:cNvPr>
          <p:cNvSpPr txBox="1">
            <a:spLocks noGrp="1"/>
          </p:cNvSpPr>
          <p:nvPr>
            <p:ph type="title"/>
          </p:nvPr>
        </p:nvSpPr>
        <p:spPr>
          <a:xfrm>
            <a:off x="1220574" y="0"/>
            <a:ext cx="6702851" cy="5906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3200" u="sng" dirty="0">
                <a:latin typeface="Amasis MT Pro Black" panose="02040A04050005020304" pitchFamily="18" charset="0"/>
                <a:ea typeface="Montserrat"/>
                <a:cs typeface="Montserrat"/>
                <a:sym typeface="Montserrat"/>
              </a:rPr>
              <a:t>TYPES OF POSE ESTIMATION</a:t>
            </a:r>
            <a:endParaRPr sz="3200" u="sng" dirty="0">
              <a:latin typeface="Amasis MT Pro Black" panose="02040A04050005020304" pitchFamily="18" charset="0"/>
            </a:endParaRPr>
          </a:p>
        </p:txBody>
      </p:sp>
      <p:pic>
        <p:nvPicPr>
          <p:cNvPr id="16" name="Picture 15">
            <a:extLst>
              <a:ext uri="{FF2B5EF4-FFF2-40B4-BE49-F238E27FC236}">
                <a16:creationId xmlns:a16="http://schemas.microsoft.com/office/drawing/2014/main" id="{DB3C8DD7-94F5-8A0A-8462-B3C0D6C9A6B6}"/>
              </a:ext>
            </a:extLst>
          </p:cNvPr>
          <p:cNvPicPr>
            <a:picLocks noChangeAspect="1"/>
          </p:cNvPicPr>
          <p:nvPr/>
        </p:nvPicPr>
        <p:blipFill>
          <a:blip r:embed="rId5"/>
          <a:stretch>
            <a:fillRect/>
          </a:stretch>
        </p:blipFill>
        <p:spPr>
          <a:xfrm>
            <a:off x="4905971" y="3003030"/>
            <a:ext cx="3850131" cy="2024021"/>
          </a:xfrm>
          <a:prstGeom prst="rect">
            <a:avLst/>
          </a:prstGeom>
        </p:spPr>
      </p:pic>
      <p:sp>
        <p:nvSpPr>
          <p:cNvPr id="17" name="Google Shape;65;p13">
            <a:extLst>
              <a:ext uri="{FF2B5EF4-FFF2-40B4-BE49-F238E27FC236}">
                <a16:creationId xmlns:a16="http://schemas.microsoft.com/office/drawing/2014/main" id="{99D98096-6787-E1CA-78C8-DBEB64CE9A4B}"/>
              </a:ext>
            </a:extLst>
          </p:cNvPr>
          <p:cNvSpPr txBox="1">
            <a:spLocks/>
          </p:cNvSpPr>
          <p:nvPr/>
        </p:nvSpPr>
        <p:spPr bwMode="gray">
          <a:xfrm>
            <a:off x="8423223" y="0"/>
            <a:ext cx="424542" cy="779929"/>
          </a:xfrm>
          <a:prstGeom prst="rect">
            <a:avLst/>
          </a:prstGeom>
        </p:spPr>
        <p:txBody>
          <a:bodyPr spcFirstLastPara="1" vert="horz" wrap="square" lIns="91440" tIns="45720" rIns="91440" bIns="45720" rtlCol="0" anchor="b" anchorCtr="0">
            <a:normAutofit/>
          </a:bodyPr>
          <a:lstStyle>
            <a:defPPr>
              <a:defRPr lang="en-US"/>
            </a:defPPr>
            <a:lvl1pPr marL="0" lvl="0" algn="ctr" defTabSz="457200" rtl="0" eaLnBrk="1" latinLnBrk="0" hangingPunct="1">
              <a:buNone/>
              <a:defRPr sz="2100" b="0" i="0" kern="1200">
                <a:solidFill>
                  <a:schemeClr val="bg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7</a:t>
            </a:fld>
            <a:endParaRPr lang="en-US" sz="2800" b="1"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9717708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558641" y="823632"/>
            <a:ext cx="4013358" cy="2756998"/>
          </a:xfrm>
          <a:prstGeom prst="rect">
            <a:avLst/>
          </a:prstGeom>
          <a:ln>
            <a:noFill/>
          </a:ln>
          <a:effectLst>
            <a:outerShdw blurRad="292100" dist="139700" dir="2700000" algn="tl" rotWithShape="0">
              <a:srgbClr val="333333">
                <a:alpha val="65000"/>
              </a:srgbClr>
            </a:outerShdw>
          </a:effectLst>
        </p:spPr>
      </p:pic>
      <p:pic>
        <p:nvPicPr>
          <p:cNvPr id="93" name="Google Shape;93;p17"/>
          <p:cNvPicPr preferRelativeResize="0"/>
          <p:nvPr/>
        </p:nvPicPr>
        <p:blipFill>
          <a:blip r:embed="rId4">
            <a:alphaModFix/>
          </a:blip>
          <a:stretch>
            <a:fillRect/>
          </a:stretch>
        </p:blipFill>
        <p:spPr>
          <a:xfrm>
            <a:off x="5125757" y="823632"/>
            <a:ext cx="3179726" cy="275699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52D896A-ED3D-FCAE-6C08-90FD8018C045}"/>
              </a:ext>
            </a:extLst>
          </p:cNvPr>
          <p:cNvSpPr txBox="1"/>
          <p:nvPr/>
        </p:nvSpPr>
        <p:spPr>
          <a:xfrm>
            <a:off x="558642" y="3904369"/>
            <a:ext cx="774684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0" indent="0" algn="just" rtl="0">
              <a:spcBef>
                <a:spcPts val="0"/>
              </a:spcBef>
              <a:spcAft>
                <a:spcPts val="0"/>
              </a:spcAft>
              <a:buNone/>
            </a:pPr>
            <a:r>
              <a:rPr lang="en-GB" sz="1600" dirty="0">
                <a:solidFill>
                  <a:schemeClr val="tx1"/>
                </a:solidFill>
                <a:latin typeface="Cambria Math" panose="02040503050406030204" pitchFamily="18" charset="0"/>
                <a:ea typeface="Cambria Math" panose="02040503050406030204" pitchFamily="18" charset="0"/>
              </a:rPr>
              <a:t>Pose Estimation can estimate either a single pose or multiple poses, meaning there is a version of the algorithm that can detect only one person in an image/video and one version that can detect multiple persons in an image/video. </a:t>
            </a:r>
            <a:endParaRPr lang="en-IN" sz="1600" dirty="0">
              <a:solidFill>
                <a:schemeClr val="tx1"/>
              </a:solidFill>
              <a:latin typeface="Cambria Math" panose="02040503050406030204" pitchFamily="18" charset="0"/>
              <a:ea typeface="Cambria Math" panose="02040503050406030204" pitchFamily="18" charset="0"/>
            </a:endParaRPr>
          </a:p>
        </p:txBody>
      </p:sp>
      <p:sp>
        <p:nvSpPr>
          <p:cNvPr id="7" name="TextBox 6">
            <a:extLst>
              <a:ext uri="{FF2B5EF4-FFF2-40B4-BE49-F238E27FC236}">
                <a16:creationId xmlns:a16="http://schemas.microsoft.com/office/drawing/2014/main" id="{CC3E488E-2AAE-B8C9-C666-1FCCB35D74C1}"/>
              </a:ext>
            </a:extLst>
          </p:cNvPr>
          <p:cNvSpPr txBox="1"/>
          <p:nvPr/>
        </p:nvSpPr>
        <p:spPr>
          <a:xfrm>
            <a:off x="809615" y="189909"/>
            <a:ext cx="3511410" cy="400110"/>
          </a:xfrm>
          <a:prstGeom prst="rect">
            <a:avLst/>
          </a:prstGeom>
          <a:noFill/>
        </p:spPr>
        <p:txBody>
          <a:bodyPr wrap="none" rtlCol="0">
            <a:spAutoFit/>
          </a:bodyPr>
          <a:lstStyle/>
          <a:p>
            <a:r>
              <a:rPr lang="en-US" sz="2000" b="1" u="sng" dirty="0">
                <a:solidFill>
                  <a:schemeClr val="bg1"/>
                </a:solidFill>
                <a:latin typeface="Amasis MT Pro Medium" panose="02040604050005020304" pitchFamily="18" charset="0"/>
              </a:rPr>
              <a:t>SINGLE POSE ESTIMATION</a:t>
            </a:r>
            <a:endParaRPr lang="en-IN" sz="2000" b="1" u="sng" dirty="0">
              <a:solidFill>
                <a:schemeClr val="bg1"/>
              </a:solidFill>
              <a:latin typeface="Amasis MT Pro Medium" panose="02040604050005020304" pitchFamily="18" charset="0"/>
            </a:endParaRPr>
          </a:p>
        </p:txBody>
      </p:sp>
      <p:sp>
        <p:nvSpPr>
          <p:cNvPr id="9" name="TextBox 8">
            <a:extLst>
              <a:ext uri="{FF2B5EF4-FFF2-40B4-BE49-F238E27FC236}">
                <a16:creationId xmlns:a16="http://schemas.microsoft.com/office/drawing/2014/main" id="{A92BA199-AA2F-00E0-7F97-BA3BE8CEA225}"/>
              </a:ext>
            </a:extLst>
          </p:cNvPr>
          <p:cNvSpPr txBox="1"/>
          <p:nvPr/>
        </p:nvSpPr>
        <p:spPr>
          <a:xfrm>
            <a:off x="5008017" y="187661"/>
            <a:ext cx="3415206" cy="400110"/>
          </a:xfrm>
          <a:prstGeom prst="rect">
            <a:avLst/>
          </a:prstGeom>
          <a:noFill/>
        </p:spPr>
        <p:txBody>
          <a:bodyPr wrap="square">
            <a:spAutoFit/>
          </a:bodyPr>
          <a:lstStyle/>
          <a:p>
            <a:r>
              <a:rPr lang="en-GB" sz="2000" b="1" u="sng" dirty="0">
                <a:solidFill>
                  <a:schemeClr val="bg1"/>
                </a:solidFill>
                <a:latin typeface="Amasis MT Pro Medium" panose="02040604050005020304" pitchFamily="18" charset="0"/>
                <a:ea typeface="Cambria Math" panose="02040503050406030204" pitchFamily="18" charset="0"/>
              </a:rPr>
              <a:t>MULTI POSE ESTIMATION</a:t>
            </a:r>
            <a:endParaRPr lang="en-IN" sz="2000" b="1" u="sng" dirty="0">
              <a:solidFill>
                <a:schemeClr val="bg1"/>
              </a:solidFill>
              <a:latin typeface="Amasis MT Pro Medium" panose="02040604050005020304" pitchFamily="18" charset="0"/>
            </a:endParaRPr>
          </a:p>
        </p:txBody>
      </p:sp>
      <p:sp>
        <p:nvSpPr>
          <p:cNvPr id="8" name="Google Shape;65;p13">
            <a:extLst>
              <a:ext uri="{FF2B5EF4-FFF2-40B4-BE49-F238E27FC236}">
                <a16:creationId xmlns:a16="http://schemas.microsoft.com/office/drawing/2014/main" id="{54F9A0FE-BD2D-4344-9348-3DBD2A97317D}"/>
              </a:ext>
            </a:extLst>
          </p:cNvPr>
          <p:cNvSpPr txBox="1">
            <a:spLocks noGrp="1"/>
          </p:cNvSpPr>
          <p:nvPr>
            <p:ph type="sldNum" sz="quarter" idx="12"/>
          </p:nvPr>
        </p:nvSpPr>
        <p:spPr>
          <a:xfrm>
            <a:off x="8529240" y="0"/>
            <a:ext cx="424542" cy="715617"/>
          </a:xfrm>
          <a:prstGeom prst="rect">
            <a:avLst/>
          </a:prstGeom>
        </p:spPr>
        <p:txBody>
          <a:bodyPr spcFirstLastPara="1" vert="horz" lIns="91440" tIns="45720" rIns="91440" bIns="45720" rtlCol="0" anchor="b" anchorCtr="0">
            <a:normAutofit/>
          </a:bodyPr>
          <a:lstStyle/>
          <a:p>
            <a:pPr lvl="0" indent="0">
              <a:lnSpc>
                <a:spcPct val="90000"/>
              </a:lnSpc>
              <a:spcBef>
                <a:spcPts val="0"/>
              </a:spcBef>
              <a:spcAft>
                <a:spcPts val="600"/>
              </a:spcAft>
              <a:buNone/>
            </a:pPr>
            <a:fld id="{00000000-1234-1234-1234-123412341234}" type="slidenum">
              <a:rPr lang="en-US" sz="2800" b="1" i="0" kern="1200">
                <a:solidFill>
                  <a:srgbClr val="FFFFFF"/>
                </a:solidFill>
                <a:latin typeface="Cambria Math" panose="02040503050406030204" pitchFamily="18" charset="0"/>
                <a:ea typeface="Cambria Math" panose="02040503050406030204" pitchFamily="18" charset="0"/>
              </a:rPr>
              <a:pPr lvl="0" indent="0">
                <a:lnSpc>
                  <a:spcPct val="90000"/>
                </a:lnSpc>
                <a:spcBef>
                  <a:spcPts val="0"/>
                </a:spcBef>
                <a:spcAft>
                  <a:spcPts val="600"/>
                </a:spcAft>
                <a:buNone/>
              </a:pPr>
              <a:t>8</a:t>
            </a:fld>
            <a:endParaRPr lang="en-US" sz="2800" b="1" i="0" kern="1200" dirty="0">
              <a:solidFill>
                <a:srgbClr val="FFFFFF"/>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p16">
            <a:extLst>
              <a:ext uri="{FF2B5EF4-FFF2-40B4-BE49-F238E27FC236}">
                <a16:creationId xmlns:a16="http://schemas.microsoft.com/office/drawing/2014/main" id="{04EEB138-D4DA-1DCA-00E4-BF77628E0B92}"/>
              </a:ext>
            </a:extLst>
          </p:cNvPr>
          <p:cNvSpPr txBox="1">
            <a:spLocks noGrp="1"/>
          </p:cNvSpPr>
          <p:nvPr>
            <p:ph type="title"/>
          </p:nvPr>
        </p:nvSpPr>
        <p:spPr>
          <a:xfrm>
            <a:off x="1753974" y="107892"/>
            <a:ext cx="5636051" cy="5641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3200" u="sng" dirty="0">
                <a:latin typeface="Amasis MT Pro Black" panose="02040A04050005020304" pitchFamily="18" charset="0"/>
                <a:ea typeface="Montserrat"/>
                <a:cs typeface="Montserrat"/>
                <a:sym typeface="Montserrat"/>
              </a:rPr>
              <a:t>HAND POSE ESTIMATION</a:t>
            </a:r>
            <a:endParaRPr sz="3200" u="sng" dirty="0">
              <a:latin typeface="Amasis MT Pro Black" panose="02040A04050005020304" pitchFamily="18" charset="0"/>
            </a:endParaRPr>
          </a:p>
        </p:txBody>
      </p:sp>
      <p:sp>
        <p:nvSpPr>
          <p:cNvPr id="6" name="TextBox 5">
            <a:extLst>
              <a:ext uri="{FF2B5EF4-FFF2-40B4-BE49-F238E27FC236}">
                <a16:creationId xmlns:a16="http://schemas.microsoft.com/office/drawing/2014/main" id="{5035D73F-41F6-0C0A-9566-D2663E38AD39}"/>
              </a:ext>
            </a:extLst>
          </p:cNvPr>
          <p:cNvSpPr txBox="1"/>
          <p:nvPr/>
        </p:nvSpPr>
        <p:spPr>
          <a:xfrm>
            <a:off x="283165" y="3590390"/>
            <a:ext cx="8463643"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114300" indent="0" algn="just">
              <a:buNone/>
            </a:pPr>
            <a:r>
              <a:rPr lang="en-US" sz="1600" dirty="0">
                <a:solidFill>
                  <a:schemeClr val="tx1"/>
                </a:solidFill>
                <a:latin typeface="Cambria Math" panose="02040503050406030204" pitchFamily="18" charset="0"/>
                <a:ea typeface="Cambria Math" panose="02040503050406030204" pitchFamily="18" charset="0"/>
              </a:rPr>
              <a:t>Hand pose estimation refers to the task of detecting and localizing the key points (joints) of a human hand in an image or video. These key points usually correspond to the positions of the fingertips, knuckles, and wrist. </a:t>
            </a:r>
          </a:p>
          <a:p>
            <a:pPr marL="114300" indent="0" algn="just">
              <a:buNone/>
            </a:pPr>
            <a:endParaRPr lang="en-US" sz="800" dirty="0">
              <a:solidFill>
                <a:schemeClr val="tx1"/>
              </a:solidFill>
              <a:latin typeface="Cambria Math" panose="02040503050406030204" pitchFamily="18" charset="0"/>
              <a:ea typeface="Cambria Math" panose="02040503050406030204" pitchFamily="18" charset="0"/>
            </a:endParaRPr>
          </a:p>
          <a:p>
            <a:pPr marL="114300" indent="0" algn="just">
              <a:buNone/>
            </a:pPr>
            <a:r>
              <a:rPr lang="en-US" sz="1600" dirty="0">
                <a:solidFill>
                  <a:schemeClr val="tx1"/>
                </a:solidFill>
                <a:latin typeface="Cambria Math" panose="02040503050406030204" pitchFamily="18" charset="0"/>
                <a:ea typeface="Cambria Math" panose="02040503050406030204" pitchFamily="18" charset="0"/>
              </a:rPr>
              <a:t>Hand pose estimation can have various applications, including gesture recognition, sign language translation, human-computer interaction, and virtual reality.</a:t>
            </a:r>
          </a:p>
        </p:txBody>
      </p:sp>
      <p:pic>
        <p:nvPicPr>
          <p:cNvPr id="8" name="Picture 7">
            <a:extLst>
              <a:ext uri="{FF2B5EF4-FFF2-40B4-BE49-F238E27FC236}">
                <a16:creationId xmlns:a16="http://schemas.microsoft.com/office/drawing/2014/main" id="{84992F4A-50FB-DE63-EB5C-D7205994D83E}"/>
              </a:ext>
            </a:extLst>
          </p:cNvPr>
          <p:cNvPicPr>
            <a:picLocks noChangeAspect="1"/>
          </p:cNvPicPr>
          <p:nvPr/>
        </p:nvPicPr>
        <p:blipFill>
          <a:blip r:embed="rId2"/>
          <a:stretch>
            <a:fillRect/>
          </a:stretch>
        </p:blipFill>
        <p:spPr>
          <a:xfrm>
            <a:off x="281036" y="977762"/>
            <a:ext cx="3816999" cy="2328655"/>
          </a:xfrm>
          <a:prstGeom prst="rect">
            <a:avLst/>
          </a:prstGeom>
        </p:spPr>
      </p:pic>
      <p:pic>
        <p:nvPicPr>
          <p:cNvPr id="10" name="Picture 9">
            <a:extLst>
              <a:ext uri="{FF2B5EF4-FFF2-40B4-BE49-F238E27FC236}">
                <a16:creationId xmlns:a16="http://schemas.microsoft.com/office/drawing/2014/main" id="{C9F0EEA7-A70E-035A-0DA9-4275D1F71661}"/>
              </a:ext>
            </a:extLst>
          </p:cNvPr>
          <p:cNvPicPr>
            <a:picLocks noChangeAspect="1"/>
          </p:cNvPicPr>
          <p:nvPr/>
        </p:nvPicPr>
        <p:blipFill>
          <a:blip r:embed="rId3"/>
          <a:stretch>
            <a:fillRect/>
          </a:stretch>
        </p:blipFill>
        <p:spPr>
          <a:xfrm>
            <a:off x="4479235" y="977762"/>
            <a:ext cx="4267573" cy="2328655"/>
          </a:xfrm>
          <a:prstGeom prst="rect">
            <a:avLst/>
          </a:prstGeom>
        </p:spPr>
      </p:pic>
      <p:sp>
        <p:nvSpPr>
          <p:cNvPr id="11" name="Google Shape;65;p13">
            <a:extLst>
              <a:ext uri="{FF2B5EF4-FFF2-40B4-BE49-F238E27FC236}">
                <a16:creationId xmlns:a16="http://schemas.microsoft.com/office/drawing/2014/main" id="{B77131D2-B4AA-1F95-6C1B-DC2CC4EB1502}"/>
              </a:ext>
            </a:extLst>
          </p:cNvPr>
          <p:cNvSpPr txBox="1">
            <a:spLocks/>
          </p:cNvSpPr>
          <p:nvPr/>
        </p:nvSpPr>
        <p:spPr bwMode="gray">
          <a:xfrm>
            <a:off x="8423223" y="0"/>
            <a:ext cx="424542" cy="779929"/>
          </a:xfrm>
          <a:prstGeom prst="rect">
            <a:avLst/>
          </a:prstGeom>
        </p:spPr>
        <p:txBody>
          <a:bodyPr spcFirstLastPara="1" vert="horz" wrap="square" lIns="91440" tIns="45720" rIns="91440" bIns="45720" rtlCol="0" anchor="b" anchorCtr="0">
            <a:normAutofit/>
          </a:bodyPr>
          <a:lstStyle>
            <a:defPPr>
              <a:defRPr lang="en-US"/>
            </a:defPPr>
            <a:lvl1pPr marL="0" lvl="0" algn="ctr" defTabSz="457200" rtl="0" eaLnBrk="1" latinLnBrk="0" hangingPunct="1">
              <a:buNone/>
              <a:defRPr sz="2100" b="0" i="0" kern="1200">
                <a:solidFill>
                  <a:schemeClr val="bg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2800" b="1" smtClean="0">
                <a:solidFill>
                  <a:srgbClr val="FFFFFF"/>
                </a:solidFill>
                <a:latin typeface="Cambria Math" panose="02040503050406030204" pitchFamily="18" charset="0"/>
                <a:ea typeface="Cambria Math" panose="02040503050406030204" pitchFamily="18" charset="0"/>
              </a:rPr>
              <a:pPr>
                <a:lnSpc>
                  <a:spcPct val="90000"/>
                </a:lnSpc>
                <a:spcAft>
                  <a:spcPts val="600"/>
                </a:spcAft>
              </a:pPr>
              <a:t>9</a:t>
            </a:fld>
            <a:endParaRPr lang="en-US" sz="2800" b="1" dirty="0">
              <a:solidFill>
                <a:srgbClr val="FFFF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7481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1100</TotalTime>
  <Words>1348</Words>
  <Application>Microsoft Office PowerPoint</Application>
  <PresentationFormat>On-screen Show (16:9)</PresentationFormat>
  <Paragraphs>161</Paragraphs>
  <Slides>21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Calisto MT</vt:lpstr>
      <vt:lpstr>Footlight MT Light</vt:lpstr>
      <vt:lpstr>Amasis MT Pro Medium</vt:lpstr>
      <vt:lpstr>Cambria Math</vt:lpstr>
      <vt:lpstr>Amasis MT Pro Black</vt:lpstr>
      <vt:lpstr>Wingdings 3</vt:lpstr>
      <vt:lpstr>Wingdings</vt:lpstr>
      <vt:lpstr>Century Gothic</vt:lpstr>
      <vt:lpstr>Arial</vt:lpstr>
      <vt:lpstr>Ion Boardroom</vt:lpstr>
      <vt:lpstr>Institute Of Engineering &amp; Technology                  Khandari Campus, Agra</vt:lpstr>
      <vt:lpstr>PowerPoint Presentation</vt:lpstr>
      <vt:lpstr>INDEX</vt:lpstr>
      <vt:lpstr>CONSTRAINTS</vt:lpstr>
      <vt:lpstr>                  INTRODUCTION</vt:lpstr>
      <vt:lpstr>POSE ESTIMATION</vt:lpstr>
      <vt:lpstr>TYPES OF POSE ESTIMATION</vt:lpstr>
      <vt:lpstr>PowerPoint Presentation</vt:lpstr>
      <vt:lpstr>HAND POSE ESTIMATION</vt:lpstr>
      <vt:lpstr>LIBRARIES</vt:lpstr>
      <vt:lpstr>PowerPoint Presentation</vt:lpstr>
      <vt:lpstr>PowerPoint Presentation</vt:lpstr>
      <vt:lpstr>PowerPoint Presentation</vt:lpstr>
      <vt:lpstr>PowerPoint Presentation</vt:lpstr>
      <vt:lpstr>PowerPoint Presentation</vt:lpstr>
      <vt:lpstr>WEBSITE HOME PAGE</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Of Engineering &amp; Technology                  Khandari Campus, Agra</dc:title>
  <dc:creator>Rishabh</dc:creator>
  <cp:lastModifiedBy>Rishabh Singh</cp:lastModifiedBy>
  <cp:revision>56</cp:revision>
  <dcterms:created xsi:type="dcterms:W3CDTF">2023-02-19T10:07:00Z</dcterms:created>
  <dcterms:modified xsi:type="dcterms:W3CDTF">2023-07-20T16:28:00Z</dcterms:modified>
</cp:coreProperties>
</file>